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esel Mcdonne Stein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985F07-52B2-4D77-8687-278C08DBA011}">
  <a:tblStyle styleId="{11985F07-52B2-4D77-8687-278C08DBA01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78B4DF2-501D-4F8F-B62B-41B72CF9C9AB}"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A38A7438-44D9-4BB1-95C5-863675059F4E}"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20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I'd like to add a slide (or add to this) wherein we discuss how STEM extends the core grade-level science content via PBL, i.e.:
Gr. 6 -
Gr. 7 -
Gr. 8 -</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Following this slide, let's include one that shows the changes to the space to accommodate STEM PBL.  Perhaps in pictures or in video.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046395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 velcroed lego baseplates to the wall to create the vertical lego wall.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Students also learned how to code in Scratch. Students also learned about satellites, digital images, properties of light, and communications.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other big topic was a BIomimicry Design challenge- students looked for inspiration from nature and studied adaptations to answer an engineering question.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To understand more about simple machines, students were grouped by interest and had a choice between Rube Goldberg devices, marble roller coasters, and carnival games.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 create rubrics with the students to give them ownership. I consult rubrics from other grade level subjects to pull elements and reinforce concepts and skills.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video was completely made by the students-- all I asked was for a short clip about STEM class and this is what they made! So cute! They did this in about 20 minutes- including deciding what they wanted to say, how they wanted it formatted in iMovie, and how they wanted to organize their ideas.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STEAM vs. STEM:</a:t>
            </a:r>
          </a:p>
          <a:p>
            <a:pPr rtl="0">
              <a:spcBef>
                <a:spcPts val="0"/>
              </a:spcBef>
              <a:buNone/>
            </a:pPr>
            <a:r>
              <a:rPr lang="en"/>
              <a:t>Interdisciplinary, but does not need to explicitly say “Art,” but it’s automatically integrated it.</a:t>
            </a:r>
          </a:p>
          <a:p>
            <a:pPr>
              <a:spcBef>
                <a:spcPts val="0"/>
              </a:spcBef>
              <a:buNone/>
            </a:pPr>
            <a:r>
              <a:rPr lang="en"/>
              <a:t>Articulation between Art Teacher and STEM Teacher: technical drawing, elements of design, careers.   Relate this to every career readiness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STEAM vs. STEM:</a:t>
            </a:r>
          </a:p>
          <a:p>
            <a:pPr rtl="0">
              <a:spcBef>
                <a:spcPts val="0"/>
              </a:spcBef>
              <a:buNone/>
            </a:pPr>
            <a:r>
              <a:rPr lang="en"/>
              <a:t>Interdisciplinary, but does not need to explicitly say “Art,” but it’s automatically integrated it.</a:t>
            </a:r>
          </a:p>
          <a:p>
            <a:pPr>
              <a:spcBef>
                <a:spcPts val="0"/>
              </a:spcBef>
              <a:buNone/>
            </a:pPr>
            <a:r>
              <a:rPr lang="en"/>
              <a:t>Articulation between Art Teacher and STEM Teacher: technical drawing, elements of design, careers.   Relate this to every career readiness.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*Robotics being used in a context-- not building robots just to build them, but figuring out how to build robots that are integral to your overall project question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Just getting pics in here--- whiteboard tables that can be configured into different grouped shapes easily, lab tables on wheels to move around as needed...</a:t>
            </a:r>
          </a:p>
          <a:p>
            <a:pPr>
              <a:spcBef>
                <a:spcPts val="0"/>
              </a:spcBef>
              <a:buNone/>
            </a:pPr>
            <a:r>
              <a:rPr lang="en"/>
              <a:t>Provide images and discussion of the renovation/ investment into the planning, purchasing, and preparation for the STEM lab.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0" name="Shape 10"/>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3" name="Shape 13"/>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6" name="Shape 16"/>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7" name="Shape 17"/>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18" name="Shape 18"/>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6" name="Shape 56"/>
          <p:cNvSpPr txBox="1">
            <a:spLocks noGrp="1"/>
          </p:cNvSpPr>
          <p:nvPr>
            <p:ph type="title"/>
          </p:nvPr>
        </p:nvSpPr>
        <p:spPr>
          <a:xfrm>
            <a:off x="311700" y="1304850"/>
            <a:ext cx="8520599" cy="1538399"/>
          </a:xfrm>
          <a:prstGeom prst="rect">
            <a:avLst/>
          </a:prstGeom>
        </p:spPr>
        <p:txBody>
          <a:bodyPr lIns="91425" tIns="91425" rIns="91425" bIns="91425" anchor="ctr" anchorCtr="0"/>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a:endParaRPr/>
          </a:p>
        </p:txBody>
      </p:sp>
      <p:sp>
        <p:nvSpPr>
          <p:cNvPr id="57" name="Shape 57"/>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22" name="Shape 22"/>
          <p:cNvSpPr txBox="1">
            <a:spLocks noGrp="1"/>
          </p:cNvSpPr>
          <p:nvPr>
            <p:ph type="title"/>
          </p:nvPr>
        </p:nvSpPr>
        <p:spPr>
          <a:xfrm>
            <a:off x="311700" y="814800"/>
            <a:ext cx="8571300" cy="9420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26" name="Shape 26"/>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2" name="Shape 32"/>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9" name="Shape 3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90250" y="526350"/>
            <a:ext cx="5613599" cy="4090800"/>
          </a:xfrm>
          <a:prstGeom prst="rect">
            <a:avLst/>
          </a:prstGeom>
        </p:spPr>
        <p:txBody>
          <a:bodyPr lIns="91425" tIns="91425" rIns="91425" bIns="91425" anchor="ctr" anchorCtr="0"/>
          <a:lstStyle>
            <a:lvl1pPr>
              <a:spcBef>
                <a:spcPts val="0"/>
              </a:spcBef>
              <a:buClr>
                <a:schemeClr val="dk2"/>
              </a:buClr>
              <a:buSzPct val="100000"/>
              <a:defRPr sz="5400" b="0">
                <a:solidFill>
                  <a:schemeClr val="dk2"/>
                </a:solidFill>
              </a:defRPr>
            </a:lvl1pPr>
            <a:lvl2pPr>
              <a:spcBef>
                <a:spcPts val="0"/>
              </a:spcBef>
              <a:buClr>
                <a:schemeClr val="dk2"/>
              </a:buClr>
              <a:buSzPct val="100000"/>
              <a:defRPr sz="5400" b="0">
                <a:solidFill>
                  <a:schemeClr val="dk2"/>
                </a:solidFill>
              </a:defRPr>
            </a:lvl2pPr>
            <a:lvl3pPr>
              <a:spcBef>
                <a:spcPts val="0"/>
              </a:spcBef>
              <a:buClr>
                <a:schemeClr val="dk2"/>
              </a:buClr>
              <a:buSzPct val="100000"/>
              <a:defRPr sz="5400" b="0">
                <a:solidFill>
                  <a:schemeClr val="dk2"/>
                </a:solidFill>
              </a:defRPr>
            </a:lvl3pPr>
            <a:lvl4pPr>
              <a:spcBef>
                <a:spcPts val="0"/>
              </a:spcBef>
              <a:buClr>
                <a:schemeClr val="dk2"/>
              </a:buClr>
              <a:buSzPct val="100000"/>
              <a:defRPr sz="5400" b="0">
                <a:solidFill>
                  <a:schemeClr val="dk2"/>
                </a:solidFill>
              </a:defRPr>
            </a:lvl4pPr>
            <a:lvl5pPr>
              <a:spcBef>
                <a:spcPts val="0"/>
              </a:spcBef>
              <a:buClr>
                <a:schemeClr val="dk2"/>
              </a:buClr>
              <a:buSzPct val="100000"/>
              <a:defRPr sz="5400" b="0">
                <a:solidFill>
                  <a:schemeClr val="dk2"/>
                </a:solidFill>
              </a:defRPr>
            </a:lvl5pPr>
            <a:lvl6pPr>
              <a:spcBef>
                <a:spcPts val="0"/>
              </a:spcBef>
              <a:buClr>
                <a:schemeClr val="dk2"/>
              </a:buClr>
              <a:buSzPct val="100000"/>
              <a:defRPr sz="5400" b="0">
                <a:solidFill>
                  <a:schemeClr val="dk2"/>
                </a:solidFill>
              </a:defRPr>
            </a:lvl6pPr>
            <a:lvl7pPr>
              <a:spcBef>
                <a:spcPts val="0"/>
              </a:spcBef>
              <a:buClr>
                <a:schemeClr val="dk2"/>
              </a:buClr>
              <a:buSzPct val="100000"/>
              <a:defRPr sz="5400" b="0">
                <a:solidFill>
                  <a:schemeClr val="dk2"/>
                </a:solidFill>
              </a:defRPr>
            </a:lvl7pPr>
            <a:lvl8pPr>
              <a:spcBef>
                <a:spcPts val="0"/>
              </a:spcBef>
              <a:buClr>
                <a:schemeClr val="dk2"/>
              </a:buClr>
              <a:buSzPct val="100000"/>
              <a:defRPr sz="5400" b="0">
                <a:solidFill>
                  <a:schemeClr val="dk2"/>
                </a:solidFill>
              </a:defRPr>
            </a:lvl8pPr>
            <a:lvl9pPr>
              <a:spcBef>
                <a:spcPts val="0"/>
              </a:spcBef>
              <a:buClr>
                <a:schemeClr val="dk2"/>
              </a:buClr>
              <a:buSzPct val="100000"/>
              <a:defRPr sz="5400" b="0">
                <a:solidFill>
                  <a:schemeClr val="dk2"/>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cxnSp>
        <p:nvCxnSpPr>
          <p:cNvPr id="46" name="Shape 4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7" name="Shape 47"/>
          <p:cNvSpPr txBox="1">
            <a:spLocks noGrp="1"/>
          </p:cNvSpPr>
          <p:nvPr>
            <p:ph type="title"/>
          </p:nvPr>
        </p:nvSpPr>
        <p:spPr>
          <a:xfrm>
            <a:off x="265500" y="1039675"/>
            <a:ext cx="4045199" cy="16758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8" name="Shape 48"/>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9" name="Shape 4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 name="Shape 6"/>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g"/><Relationship Id="rId7"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png"/><Relationship Id="rId7"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a/franklinlakes.k12.nj.us/file/d/0B1P_95wXVxyDdGJ6N2tRVTg0cjA/view" TargetMode="External"/><Relationship Id="rId4" Type="http://schemas.openxmlformats.org/officeDocument/2006/relationships/image" Target="../media/image23.png"/><Relationship Id="rId5" Type="http://schemas.openxmlformats.org/officeDocument/2006/relationships/hyperlink" Target="https://drive.google.com/a/franklinlakes.k12.nj.us/file/d/0B1P_95wXVxyDaExTNnVRY3kyTVU/view" TargetMode="External"/><Relationship Id="rId6"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a/franklinlakes.k12.nj.us/file/d/0B1P_95wXVxyDblpQWE5IOEcwQlk/view" TargetMode="Externa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a:spcBef>
                <a:spcPts val="0"/>
              </a:spcBef>
              <a:buNone/>
            </a:pPr>
            <a:r>
              <a:rPr lang="en"/>
              <a:t>STEM Lab</a:t>
            </a:r>
          </a:p>
        </p:txBody>
      </p:sp>
      <p:sp>
        <p:nvSpPr>
          <p:cNvPr id="63" name="Shape 63"/>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rtl="0">
              <a:spcBef>
                <a:spcPts val="0"/>
              </a:spcBef>
              <a:buNone/>
            </a:pPr>
            <a:r>
              <a:rPr lang="en"/>
              <a:t>Franklin Lakes Public Schools</a:t>
            </a:r>
          </a:p>
          <a:p>
            <a:pPr>
              <a:spcBef>
                <a:spcPts val="0"/>
              </a:spcBef>
              <a:buNone/>
            </a:pPr>
            <a:r>
              <a:rPr lang="en"/>
              <a:t>Grades 6-8</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51075" y="141875"/>
            <a:ext cx="8520599" cy="707399"/>
          </a:xfrm>
          <a:prstGeom prst="rect">
            <a:avLst/>
          </a:prstGeom>
        </p:spPr>
        <p:txBody>
          <a:bodyPr lIns="91425" tIns="91425" rIns="91425" bIns="91425" anchor="t" anchorCtr="0">
            <a:noAutofit/>
          </a:bodyPr>
          <a:lstStyle/>
          <a:p>
            <a:pPr>
              <a:spcBef>
                <a:spcPts val="0"/>
              </a:spcBef>
              <a:buNone/>
            </a:pPr>
            <a:r>
              <a:rPr lang="en"/>
              <a:t>STEM Lab-After!</a:t>
            </a:r>
          </a:p>
        </p:txBody>
      </p:sp>
      <p:sp>
        <p:nvSpPr>
          <p:cNvPr id="131" name="Shape 131"/>
          <p:cNvSpPr txBox="1">
            <a:spLocks noGrp="1"/>
          </p:cNvSpPr>
          <p:nvPr>
            <p:ph type="body" idx="1"/>
          </p:nvPr>
        </p:nvSpPr>
        <p:spPr>
          <a:xfrm>
            <a:off x="453175" y="4090650"/>
            <a:ext cx="7947900" cy="707399"/>
          </a:xfrm>
          <a:prstGeom prst="rect">
            <a:avLst/>
          </a:prstGeom>
        </p:spPr>
        <p:txBody>
          <a:bodyPr lIns="91425" tIns="91425" rIns="91425" bIns="91425" anchor="t" anchorCtr="0">
            <a:noAutofit/>
          </a:bodyPr>
          <a:lstStyle/>
          <a:p>
            <a:pPr>
              <a:spcBef>
                <a:spcPts val="0"/>
              </a:spcBef>
              <a:buNone/>
            </a:pPr>
            <a:r>
              <a:rPr lang="en" sz="1400"/>
              <a:t>The new STEM lab has trapezoid-shaped whiteboard tables that can be reconfigured daily and lab tables on wheels for additional classroom change and organization!</a:t>
            </a:r>
          </a:p>
        </p:txBody>
      </p:sp>
      <p:sp>
        <p:nvSpPr>
          <p:cNvPr id="132" name="Shape 132"/>
          <p:cNvSpPr txBox="1"/>
          <p:nvPr/>
        </p:nvSpPr>
        <p:spPr>
          <a:xfrm>
            <a:off x="6779625" y="2281575"/>
            <a:ext cx="1574700" cy="295800"/>
          </a:xfrm>
          <a:prstGeom prst="rect">
            <a:avLst/>
          </a:prstGeom>
          <a:noFill/>
          <a:ln>
            <a:noFill/>
          </a:ln>
        </p:spPr>
        <p:txBody>
          <a:bodyPr lIns="91425" tIns="91425" rIns="91425" bIns="91425" anchor="t" anchorCtr="0">
            <a:noAutofit/>
          </a:bodyPr>
          <a:lstStyle/>
          <a:p>
            <a:pPr lvl="0" rtl="0">
              <a:spcBef>
                <a:spcPts val="0"/>
              </a:spcBef>
              <a:buNone/>
            </a:pPr>
            <a:r>
              <a:rPr lang="en" sz="1600" b="1">
                <a:solidFill>
                  <a:srgbClr val="FFFFFF"/>
                </a:solidFill>
              </a:rPr>
              <a:t>STEM Library</a:t>
            </a:r>
          </a:p>
        </p:txBody>
      </p:sp>
      <p:pic>
        <p:nvPicPr>
          <p:cNvPr id="133" name="Shape 133"/>
          <p:cNvPicPr preferRelativeResize="0"/>
          <p:nvPr/>
        </p:nvPicPr>
        <p:blipFill rotWithShape="1">
          <a:blip r:embed="rId3">
            <a:alphaModFix/>
          </a:blip>
          <a:srcRect t="19828" b="14816"/>
          <a:stretch/>
        </p:blipFill>
        <p:spPr>
          <a:xfrm>
            <a:off x="453175" y="849262"/>
            <a:ext cx="2980200" cy="2597024"/>
          </a:xfrm>
          <a:prstGeom prst="rect">
            <a:avLst/>
          </a:prstGeom>
          <a:noFill/>
          <a:ln>
            <a:noFill/>
          </a:ln>
        </p:spPr>
      </p:pic>
      <p:sp>
        <p:nvSpPr>
          <p:cNvPr id="134" name="Shape 134"/>
          <p:cNvSpPr txBox="1"/>
          <p:nvPr/>
        </p:nvSpPr>
        <p:spPr>
          <a:xfrm>
            <a:off x="3371625" y="2466225"/>
            <a:ext cx="2872499" cy="460500"/>
          </a:xfrm>
          <a:prstGeom prst="rect">
            <a:avLst/>
          </a:prstGeom>
          <a:noFill/>
          <a:ln>
            <a:noFill/>
          </a:ln>
        </p:spPr>
        <p:txBody>
          <a:bodyPr lIns="91425" tIns="91425" rIns="91425" bIns="91425" anchor="t" anchorCtr="0">
            <a:noAutofit/>
          </a:bodyPr>
          <a:lstStyle/>
          <a:p>
            <a:pPr>
              <a:spcBef>
                <a:spcPts val="0"/>
              </a:spcBef>
              <a:buNone/>
            </a:pPr>
            <a:r>
              <a:rPr lang="en" b="1">
                <a:solidFill>
                  <a:srgbClr val="FFFFFF"/>
                </a:solidFill>
              </a:rPr>
              <a:t>Computer Programming Station </a:t>
            </a:r>
          </a:p>
        </p:txBody>
      </p:sp>
      <p:pic>
        <p:nvPicPr>
          <p:cNvPr id="135" name="Shape 135"/>
          <p:cNvPicPr preferRelativeResize="0"/>
          <p:nvPr/>
        </p:nvPicPr>
        <p:blipFill rotWithShape="1">
          <a:blip r:embed="rId4">
            <a:alphaModFix/>
          </a:blip>
          <a:srcRect t="2230" b="20063"/>
          <a:stretch/>
        </p:blipFill>
        <p:spPr>
          <a:xfrm>
            <a:off x="6234575" y="717174"/>
            <a:ext cx="2568450" cy="2661050"/>
          </a:xfrm>
          <a:prstGeom prst="rect">
            <a:avLst/>
          </a:prstGeom>
          <a:noFill/>
          <a:ln>
            <a:noFill/>
          </a:ln>
        </p:spPr>
      </p:pic>
      <p:pic>
        <p:nvPicPr>
          <p:cNvPr id="136" name="Shape 136"/>
          <p:cNvPicPr preferRelativeResize="0"/>
          <p:nvPr/>
        </p:nvPicPr>
        <p:blipFill>
          <a:blip r:embed="rId5">
            <a:alphaModFix/>
          </a:blip>
          <a:stretch>
            <a:fillRect/>
          </a:stretch>
        </p:blipFill>
        <p:spPr>
          <a:xfrm>
            <a:off x="3556237" y="520924"/>
            <a:ext cx="2523874" cy="33651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STEM Stations</a:t>
            </a:r>
          </a:p>
        </p:txBody>
      </p:sp>
      <p:sp>
        <p:nvSpPr>
          <p:cNvPr id="142" name="Shape 142"/>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a:spcBef>
                <a:spcPts val="0"/>
              </a:spcBef>
              <a:buNone/>
            </a:pPr>
            <a:endParaRPr/>
          </a:p>
        </p:txBody>
      </p:sp>
      <p:pic>
        <p:nvPicPr>
          <p:cNvPr id="143" name="Shape 143"/>
          <p:cNvPicPr preferRelativeResize="0"/>
          <p:nvPr/>
        </p:nvPicPr>
        <p:blipFill rotWithShape="1">
          <a:blip r:embed="rId3">
            <a:alphaModFix/>
          </a:blip>
          <a:srcRect t="10945" b="-8"/>
          <a:stretch/>
        </p:blipFill>
        <p:spPr>
          <a:xfrm>
            <a:off x="311700" y="1266328"/>
            <a:ext cx="2115975" cy="2512624"/>
          </a:xfrm>
          <a:prstGeom prst="rect">
            <a:avLst/>
          </a:prstGeom>
          <a:noFill/>
          <a:ln>
            <a:noFill/>
          </a:ln>
        </p:spPr>
      </p:pic>
      <p:sp>
        <p:nvSpPr>
          <p:cNvPr id="144" name="Shape 144"/>
          <p:cNvSpPr txBox="1"/>
          <p:nvPr/>
        </p:nvSpPr>
        <p:spPr>
          <a:xfrm>
            <a:off x="230850" y="3387800"/>
            <a:ext cx="2872499" cy="4605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1"/>
                </a:solidFill>
                <a:latin typeface="PT Sans Narrow"/>
                <a:ea typeface="PT Sans Narrow"/>
                <a:cs typeface="PT Sans Narrow"/>
                <a:sym typeface="PT Sans Narrow"/>
              </a:rPr>
              <a:t>Computer Programming Station </a:t>
            </a:r>
          </a:p>
        </p:txBody>
      </p:sp>
      <p:pic>
        <p:nvPicPr>
          <p:cNvPr id="145" name="Shape 145"/>
          <p:cNvPicPr preferRelativeResize="0"/>
          <p:nvPr/>
        </p:nvPicPr>
        <p:blipFill rotWithShape="1">
          <a:blip r:embed="rId4">
            <a:alphaModFix/>
          </a:blip>
          <a:srcRect t="15874"/>
          <a:stretch/>
        </p:blipFill>
        <p:spPr>
          <a:xfrm>
            <a:off x="5909800" y="908676"/>
            <a:ext cx="2752849" cy="2315950"/>
          </a:xfrm>
          <a:prstGeom prst="rect">
            <a:avLst/>
          </a:prstGeom>
          <a:noFill/>
          <a:ln>
            <a:noFill/>
          </a:ln>
        </p:spPr>
      </p:pic>
      <p:sp>
        <p:nvSpPr>
          <p:cNvPr id="146" name="Shape 146"/>
          <p:cNvSpPr txBox="1"/>
          <p:nvPr/>
        </p:nvSpPr>
        <p:spPr>
          <a:xfrm>
            <a:off x="7528450" y="2823275"/>
            <a:ext cx="1574700" cy="295800"/>
          </a:xfrm>
          <a:prstGeom prst="rect">
            <a:avLst/>
          </a:prstGeom>
          <a:noFill/>
          <a:ln>
            <a:noFill/>
          </a:ln>
        </p:spPr>
        <p:txBody>
          <a:bodyPr lIns="91425" tIns="91425" rIns="91425" bIns="91425" anchor="t" anchorCtr="0">
            <a:noAutofit/>
          </a:bodyPr>
          <a:lstStyle/>
          <a:p>
            <a:pPr lvl="0" algn="just" rtl="0">
              <a:spcBef>
                <a:spcPts val="0"/>
              </a:spcBef>
              <a:buNone/>
            </a:pPr>
            <a:r>
              <a:rPr lang="en" sz="1600" b="1">
                <a:solidFill>
                  <a:schemeClr val="accent1"/>
                </a:solidFill>
                <a:latin typeface="PT Sans Narrow"/>
                <a:ea typeface="PT Sans Narrow"/>
                <a:cs typeface="PT Sans Narrow"/>
                <a:sym typeface="PT Sans Narrow"/>
              </a:rPr>
              <a:t>STEM Library</a:t>
            </a:r>
          </a:p>
        </p:txBody>
      </p:sp>
      <p:pic>
        <p:nvPicPr>
          <p:cNvPr id="147" name="Shape 147"/>
          <p:cNvPicPr preferRelativeResize="0"/>
          <p:nvPr/>
        </p:nvPicPr>
        <p:blipFill>
          <a:blip r:embed="rId5">
            <a:alphaModFix/>
          </a:blip>
          <a:stretch>
            <a:fillRect/>
          </a:stretch>
        </p:blipFill>
        <p:spPr>
          <a:xfrm>
            <a:off x="2547820" y="2323193"/>
            <a:ext cx="1574700" cy="1883464"/>
          </a:xfrm>
          <a:prstGeom prst="rect">
            <a:avLst/>
          </a:prstGeom>
          <a:noFill/>
          <a:ln>
            <a:noFill/>
          </a:ln>
        </p:spPr>
      </p:pic>
      <p:pic>
        <p:nvPicPr>
          <p:cNvPr id="148" name="Shape 148"/>
          <p:cNvPicPr preferRelativeResize="0"/>
          <p:nvPr/>
        </p:nvPicPr>
        <p:blipFill rotWithShape="1">
          <a:blip r:embed="rId6">
            <a:alphaModFix/>
          </a:blip>
          <a:srcRect l="10890" t="12895" r="32945" b="8997"/>
          <a:stretch/>
        </p:blipFill>
        <p:spPr>
          <a:xfrm rot="5400000">
            <a:off x="3719075" y="-144326"/>
            <a:ext cx="1070499" cy="1984801"/>
          </a:xfrm>
          <a:prstGeom prst="rect">
            <a:avLst/>
          </a:prstGeom>
          <a:noFill/>
          <a:ln>
            <a:noFill/>
          </a:ln>
        </p:spPr>
      </p:pic>
      <p:sp>
        <p:nvSpPr>
          <p:cNvPr id="149" name="Shape 149"/>
          <p:cNvSpPr txBox="1"/>
          <p:nvPr/>
        </p:nvSpPr>
        <p:spPr>
          <a:xfrm>
            <a:off x="2366225" y="1436787"/>
            <a:ext cx="3704699" cy="1259700"/>
          </a:xfrm>
          <a:prstGeom prst="rect">
            <a:avLst/>
          </a:prstGeom>
          <a:noFill/>
          <a:ln>
            <a:noFill/>
          </a:ln>
        </p:spPr>
        <p:txBody>
          <a:bodyPr lIns="91425" tIns="91425" rIns="91425" bIns="91425" anchor="t" anchorCtr="0">
            <a:noAutofit/>
          </a:bodyPr>
          <a:lstStyle/>
          <a:p>
            <a:pPr algn="ctr" rtl="0">
              <a:spcBef>
                <a:spcPts val="0"/>
              </a:spcBef>
              <a:buNone/>
            </a:pPr>
            <a:r>
              <a:rPr lang="en" sz="2000">
                <a:solidFill>
                  <a:schemeClr val="accent1"/>
                </a:solidFill>
                <a:latin typeface="PT Sans Narrow"/>
                <a:ea typeface="PT Sans Narrow"/>
                <a:cs typeface="PT Sans Narrow"/>
                <a:sym typeface="PT Sans Narrow"/>
              </a:rPr>
              <a:t>The Lego Wall </a:t>
            </a:r>
          </a:p>
          <a:p>
            <a:pPr algn="ctr" rtl="0">
              <a:spcBef>
                <a:spcPts val="0"/>
              </a:spcBef>
              <a:buNone/>
            </a:pPr>
            <a:r>
              <a:rPr lang="en">
                <a:latin typeface="PT Sans Narrow"/>
                <a:ea typeface="PT Sans Narrow"/>
                <a:cs typeface="PT Sans Narrow"/>
                <a:sym typeface="PT Sans Narrow"/>
              </a:rPr>
              <a:t>was created to inspire creativity and fun! Students </a:t>
            </a:r>
          </a:p>
          <a:p>
            <a:pPr lvl="0" algn="ctr" rtl="0">
              <a:spcBef>
                <a:spcPts val="0"/>
              </a:spcBef>
              <a:buNone/>
            </a:pPr>
            <a:r>
              <a:rPr lang="en">
                <a:latin typeface="PT Sans Narrow"/>
                <a:ea typeface="PT Sans Narrow"/>
                <a:cs typeface="PT Sans Narrow"/>
                <a:sym typeface="PT Sans Narrow"/>
              </a:rPr>
              <a:t>also use it to practice their 3D isometric drawing skills!</a:t>
            </a:r>
          </a:p>
        </p:txBody>
      </p:sp>
      <p:pic>
        <p:nvPicPr>
          <p:cNvPr id="150" name="Shape 150"/>
          <p:cNvPicPr preferRelativeResize="0"/>
          <p:nvPr/>
        </p:nvPicPr>
        <p:blipFill rotWithShape="1">
          <a:blip r:embed="rId7">
            <a:alphaModFix/>
          </a:blip>
          <a:srcRect t="8513" r="6208" b="6855"/>
          <a:stretch/>
        </p:blipFill>
        <p:spPr>
          <a:xfrm>
            <a:off x="4155300" y="2326100"/>
            <a:ext cx="1645525" cy="18834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Grade 6: Science-STEM</a:t>
            </a:r>
          </a:p>
        </p:txBody>
      </p:sp>
      <p:graphicFrame>
        <p:nvGraphicFramePr>
          <p:cNvPr id="156" name="Shape 156"/>
          <p:cNvGraphicFramePr/>
          <p:nvPr>
            <p:extLst>
              <p:ext uri="{D42A27DB-BD31-4B8C-83A1-F6EECF244321}">
                <p14:modId xmlns:p14="http://schemas.microsoft.com/office/powerpoint/2010/main" val="125985165"/>
              </p:ext>
            </p:extLst>
          </p:nvPr>
        </p:nvGraphicFramePr>
        <p:xfrm>
          <a:off x="452325" y="1148425"/>
          <a:ext cx="8320250" cy="6841409"/>
        </p:xfrm>
        <a:graphic>
          <a:graphicData uri="http://schemas.openxmlformats.org/drawingml/2006/table">
            <a:tbl>
              <a:tblPr>
                <a:noFill/>
                <a:tableStyleId>{11985F07-52B2-4D77-8687-278C08DBA011}</a:tableStyleId>
              </a:tblPr>
              <a:tblGrid>
                <a:gridCol w="4160125"/>
                <a:gridCol w="4160125"/>
              </a:tblGrid>
              <a:tr h="334175">
                <a:tc>
                  <a:txBody>
                    <a:bodyPr/>
                    <a:lstStyle/>
                    <a:p>
                      <a:pPr>
                        <a:spcBef>
                          <a:spcPts val="0"/>
                        </a:spcBef>
                        <a:buNone/>
                      </a:pPr>
                      <a:r>
                        <a:rPr lang="en" b="1">
                          <a:solidFill>
                            <a:schemeClr val="bg2">
                              <a:lumMod val="50000"/>
                            </a:schemeClr>
                          </a:solidFill>
                          <a:latin typeface="PT Sans Narrow"/>
                          <a:ea typeface="PT Sans Narrow"/>
                          <a:cs typeface="PT Sans Narrow"/>
                          <a:sym typeface="PT Sans Narrow"/>
                        </a:rPr>
                        <a:t>6th Grade Science</a:t>
                      </a:r>
                    </a:p>
                  </a:txBody>
                  <a:tcPr marL="91425" marR="91425" marT="91425" marB="91425">
                    <a:solidFill>
                      <a:srgbClr val="CFE2F3"/>
                    </a:solidFill>
                  </a:tcPr>
                </a:tc>
                <a:tc>
                  <a:txBody>
                    <a:bodyPr/>
                    <a:lstStyle/>
                    <a:p>
                      <a:pPr>
                        <a:spcBef>
                          <a:spcPts val="0"/>
                        </a:spcBef>
                        <a:buNone/>
                      </a:pPr>
                      <a:r>
                        <a:rPr lang="en" b="1">
                          <a:solidFill>
                            <a:schemeClr val="bg2">
                              <a:lumMod val="50000"/>
                            </a:schemeClr>
                          </a:solidFill>
                          <a:latin typeface="PT Sans Narrow"/>
                          <a:ea typeface="PT Sans Narrow"/>
                          <a:cs typeface="PT Sans Narrow"/>
                          <a:sym typeface="PT Sans Narrow"/>
                        </a:rPr>
                        <a:t>6th Grade STEM</a:t>
                      </a:r>
                    </a:p>
                  </a:txBody>
                  <a:tcPr marL="91425" marR="91425" marT="91425" marB="91425">
                    <a:solidFill>
                      <a:srgbClr val="D9EAD3"/>
                    </a:solidFill>
                  </a:tcPr>
                </a:tc>
              </a:tr>
              <a:tr h="3222600">
                <a:tc>
                  <a:txBody>
                    <a:bodyPr/>
                    <a:lstStyle/>
                    <a:p>
                      <a:pPr rtl="0">
                        <a:lnSpc>
                          <a:spcPct val="100000"/>
                        </a:lnSpc>
                        <a:spcBef>
                          <a:spcPts val="0"/>
                        </a:spcBef>
                        <a:spcAft>
                          <a:spcPts val="0"/>
                        </a:spcAft>
                        <a:buNone/>
                      </a:pPr>
                      <a:r>
                        <a:rPr lang="en" b="1" dirty="0">
                          <a:solidFill>
                            <a:schemeClr val="bg2">
                              <a:lumMod val="50000"/>
                            </a:schemeClr>
                          </a:solidFill>
                          <a:latin typeface="PT Sans Narrow"/>
                          <a:ea typeface="PT Sans Narrow"/>
                          <a:cs typeface="PT Sans Narrow"/>
                          <a:sym typeface="PT Sans Narrow"/>
                        </a:rPr>
                        <a:t>Key Concepts Introduced in 6th Grade Science include:</a:t>
                      </a:r>
                    </a:p>
                    <a:p>
                      <a:pPr rtl="0">
                        <a:lnSpc>
                          <a:spcPct val="100000"/>
                        </a:lnSpc>
                        <a:spcBef>
                          <a:spcPts val="0"/>
                        </a:spcBef>
                        <a:spcAft>
                          <a:spcPts val="0"/>
                        </a:spcAft>
                        <a:buNone/>
                      </a:pPr>
                      <a:endParaRPr dirty="0">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r>
                        <a:rPr lang="en" dirty="0">
                          <a:solidFill>
                            <a:schemeClr val="bg2">
                              <a:lumMod val="50000"/>
                            </a:schemeClr>
                          </a:solidFill>
                          <a:latin typeface="PT Sans Narrow"/>
                          <a:ea typeface="PT Sans Narrow"/>
                          <a:cs typeface="PT Sans Narrow"/>
                          <a:sym typeface="PT Sans Narrow"/>
                        </a:rPr>
                        <a:t>Exploration of the environment in space and astronomy</a:t>
                      </a:r>
                    </a:p>
                    <a:p>
                      <a:pPr marL="457200" lvl="0" indent="-228600" rtl="0">
                        <a:lnSpc>
                          <a:spcPct val="100000"/>
                        </a:lnSpc>
                        <a:spcBef>
                          <a:spcPts val="0"/>
                        </a:spcBef>
                        <a:spcAft>
                          <a:spcPts val="0"/>
                        </a:spcAft>
                        <a:buFont typeface="PT Sans Narrow"/>
                        <a:buChar char="●"/>
                      </a:pPr>
                      <a:r>
                        <a:rPr lang="en" dirty="0">
                          <a:solidFill>
                            <a:schemeClr val="bg2">
                              <a:lumMod val="50000"/>
                            </a:schemeClr>
                          </a:solidFill>
                          <a:latin typeface="PT Sans Narrow"/>
                          <a:ea typeface="PT Sans Narrow"/>
                          <a:cs typeface="PT Sans Narrow"/>
                          <a:sym typeface="PT Sans Narrow"/>
                        </a:rPr>
                        <a:t>Earth’s Rotation</a:t>
                      </a:r>
                    </a:p>
                    <a:p>
                      <a:pPr marL="457200" lvl="0" indent="-228600" rtl="0">
                        <a:lnSpc>
                          <a:spcPct val="100000"/>
                        </a:lnSpc>
                        <a:spcBef>
                          <a:spcPts val="0"/>
                        </a:spcBef>
                        <a:spcAft>
                          <a:spcPts val="0"/>
                        </a:spcAft>
                        <a:buFont typeface="PT Sans Narrow"/>
                        <a:buChar char="●"/>
                      </a:pPr>
                      <a:r>
                        <a:rPr lang="en" dirty="0">
                          <a:solidFill>
                            <a:schemeClr val="bg2">
                              <a:lumMod val="50000"/>
                            </a:schemeClr>
                          </a:solidFill>
                          <a:latin typeface="PT Sans Narrow"/>
                          <a:ea typeface="PT Sans Narrow"/>
                          <a:cs typeface="PT Sans Narrow"/>
                          <a:sym typeface="PT Sans Narrow"/>
                        </a:rPr>
                        <a:t>Tides</a:t>
                      </a:r>
                    </a:p>
                    <a:p>
                      <a:pPr marL="457200" lvl="0" indent="-228600" rtl="0">
                        <a:lnSpc>
                          <a:spcPct val="100000"/>
                        </a:lnSpc>
                        <a:spcBef>
                          <a:spcPts val="0"/>
                        </a:spcBef>
                        <a:spcAft>
                          <a:spcPts val="0"/>
                        </a:spcAft>
                        <a:buFont typeface="PT Sans Narrow"/>
                        <a:buChar char="●"/>
                      </a:pPr>
                      <a:r>
                        <a:rPr lang="en" dirty="0">
                          <a:solidFill>
                            <a:schemeClr val="bg2">
                              <a:lumMod val="50000"/>
                            </a:schemeClr>
                          </a:solidFill>
                          <a:latin typeface="PT Sans Narrow"/>
                          <a:ea typeface="PT Sans Narrow"/>
                          <a:cs typeface="PT Sans Narrow"/>
                          <a:sym typeface="PT Sans Narrow"/>
                        </a:rPr>
                        <a:t>Exploration of the Moon</a:t>
                      </a:r>
                    </a:p>
                    <a:p>
                      <a:pPr rtl="0">
                        <a:lnSpc>
                          <a:spcPct val="100000"/>
                        </a:lnSpc>
                        <a:spcBef>
                          <a:spcPts val="0"/>
                        </a:spcBef>
                        <a:spcAft>
                          <a:spcPts val="0"/>
                        </a:spcAft>
                        <a:buNone/>
                      </a:pPr>
                      <a:endParaRPr dirty="0">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endParaRPr dirty="0">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endParaRPr dirty="0">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r>
                        <a:rPr lang="en" dirty="0">
                          <a:solidFill>
                            <a:schemeClr val="bg2">
                              <a:lumMod val="50000"/>
                            </a:schemeClr>
                          </a:solidFill>
                          <a:latin typeface="PT Sans Narrow"/>
                          <a:ea typeface="PT Sans Narrow"/>
                          <a:cs typeface="PT Sans Narrow"/>
                          <a:sym typeface="PT Sans Narrow"/>
                        </a:rPr>
                        <a:t>Exploration of the Scientific Method</a:t>
                      </a:r>
                    </a:p>
                    <a:p>
                      <a:pPr rtl="0">
                        <a:lnSpc>
                          <a:spcPct val="100000"/>
                        </a:lnSpc>
                        <a:spcBef>
                          <a:spcPts val="0"/>
                        </a:spcBef>
                        <a:spcAft>
                          <a:spcPts val="0"/>
                        </a:spcAft>
                        <a:buNone/>
                      </a:pPr>
                      <a:endParaRPr dirty="0">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r>
                        <a:rPr lang="en" dirty="0">
                          <a:solidFill>
                            <a:schemeClr val="bg2">
                              <a:lumMod val="50000"/>
                            </a:schemeClr>
                          </a:solidFill>
                          <a:latin typeface="PT Sans Narrow"/>
                          <a:ea typeface="PT Sans Narrow"/>
                          <a:cs typeface="PT Sans Narrow"/>
                          <a:sym typeface="PT Sans Narrow"/>
                        </a:rPr>
                        <a:t>Introduction to Claims/Evidence and Reasoning</a:t>
                      </a:r>
                    </a:p>
                  </a:txBody>
                  <a:tcPr marL="91425" marR="91425" marT="91425" marB="91425"/>
                </a:tc>
                <a:tc>
                  <a:txBody>
                    <a:bodyPr/>
                    <a:lstStyle/>
                    <a:p>
                      <a:pPr rtl="0">
                        <a:lnSpc>
                          <a:spcPct val="100000"/>
                        </a:lnSpc>
                        <a:spcBef>
                          <a:spcPts val="0"/>
                        </a:spcBef>
                        <a:spcAft>
                          <a:spcPts val="0"/>
                        </a:spcAft>
                        <a:buNone/>
                      </a:pPr>
                      <a:r>
                        <a:rPr lang="en" b="1">
                          <a:solidFill>
                            <a:schemeClr val="bg2">
                              <a:lumMod val="50000"/>
                            </a:schemeClr>
                          </a:solidFill>
                          <a:latin typeface="PT Sans Narrow"/>
                          <a:ea typeface="PT Sans Narrow"/>
                          <a:cs typeface="PT Sans Narrow"/>
                          <a:sym typeface="PT Sans Narrow"/>
                        </a:rPr>
                        <a:t>Key Concepts Introduced in 6th Grade STEM include:</a:t>
                      </a:r>
                    </a:p>
                    <a:p>
                      <a:pPr rtl="0">
                        <a:lnSpc>
                          <a:spcPct val="100000"/>
                        </a:lnSpc>
                        <a:spcBef>
                          <a:spcPts val="0"/>
                        </a:spcBef>
                        <a:spcAft>
                          <a:spcPts val="0"/>
                        </a:spcAft>
                        <a:buNone/>
                      </a:pPr>
                      <a:endParaRPr>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r>
                        <a:rPr lang="en">
                          <a:solidFill>
                            <a:schemeClr val="bg2">
                              <a:lumMod val="50000"/>
                            </a:schemeClr>
                          </a:solidFill>
                          <a:latin typeface="PT Sans Narrow"/>
                          <a:ea typeface="PT Sans Narrow"/>
                          <a:cs typeface="PT Sans Narrow"/>
                          <a:sym typeface="PT Sans Narrow"/>
                        </a:rPr>
                        <a:t>Focus on Engineering in Space</a:t>
                      </a:r>
                    </a:p>
                    <a:p>
                      <a:pPr marL="457200" lvl="0" indent="-228600" rtl="0">
                        <a:spcBef>
                          <a:spcPts val="0"/>
                        </a:spcBef>
                        <a:buFont typeface="PT Sans Narrow"/>
                        <a:buChar char="●"/>
                      </a:pPr>
                      <a:r>
                        <a:rPr lang="en">
                          <a:solidFill>
                            <a:schemeClr val="bg2">
                              <a:lumMod val="50000"/>
                            </a:schemeClr>
                          </a:solidFill>
                          <a:latin typeface="PT Sans Narrow"/>
                          <a:ea typeface="PT Sans Narrow"/>
                          <a:cs typeface="PT Sans Narrow"/>
                          <a:sym typeface="PT Sans Narrow"/>
                        </a:rPr>
                        <a:t>Possible project topics: mars rover, satellite technology, space exploration, space station, rocketry</a:t>
                      </a:r>
                    </a:p>
                    <a:p>
                      <a:pPr marL="457200" lvl="0" indent="-228600" rtl="0">
                        <a:spcBef>
                          <a:spcPts val="0"/>
                        </a:spcBef>
                        <a:buFont typeface="PT Sans Narrow"/>
                        <a:buChar char="●"/>
                      </a:pPr>
                      <a:r>
                        <a:rPr lang="en">
                          <a:solidFill>
                            <a:schemeClr val="bg2">
                              <a:lumMod val="50000"/>
                            </a:schemeClr>
                          </a:solidFill>
                          <a:latin typeface="PT Sans Narrow"/>
                          <a:ea typeface="PT Sans Narrow"/>
                          <a:cs typeface="PT Sans Narrow"/>
                          <a:sym typeface="PT Sans Narrow"/>
                        </a:rPr>
                        <a:t>Possible introduction to coding through exploration of these topics.</a:t>
                      </a:r>
                    </a:p>
                    <a:p>
                      <a:pPr rtl="0">
                        <a:lnSpc>
                          <a:spcPct val="100000"/>
                        </a:lnSpc>
                        <a:spcBef>
                          <a:spcPts val="0"/>
                        </a:spcBef>
                        <a:spcAft>
                          <a:spcPts val="0"/>
                        </a:spcAft>
                        <a:buNone/>
                      </a:pPr>
                      <a:endParaRPr>
                        <a:solidFill>
                          <a:schemeClr val="bg2">
                            <a:lumMod val="50000"/>
                          </a:schemeClr>
                        </a:solidFill>
                        <a:latin typeface="PT Sans Narrow"/>
                        <a:ea typeface="PT Sans Narrow"/>
                        <a:cs typeface="PT Sans Narrow"/>
                        <a:sym typeface="PT Sans Narrow"/>
                      </a:endParaRPr>
                    </a:p>
                    <a:p>
                      <a:pPr rtl="0">
                        <a:lnSpc>
                          <a:spcPct val="100000"/>
                        </a:lnSpc>
                        <a:spcBef>
                          <a:spcPts val="0"/>
                        </a:spcBef>
                        <a:spcAft>
                          <a:spcPts val="0"/>
                        </a:spcAft>
                        <a:buNone/>
                      </a:pPr>
                      <a:endParaRPr>
                        <a:solidFill>
                          <a:schemeClr val="bg2">
                            <a:lumMod val="50000"/>
                          </a:schemeClr>
                        </a:solidFill>
                        <a:latin typeface="PT Sans Narrow"/>
                        <a:ea typeface="PT Sans Narrow"/>
                        <a:cs typeface="PT Sans Narrow"/>
                        <a:sym typeface="PT Sans Narrow"/>
                      </a:endParaRPr>
                    </a:p>
                    <a:p>
                      <a:pPr lvl="0" rtl="0">
                        <a:lnSpc>
                          <a:spcPct val="100000"/>
                        </a:lnSpc>
                        <a:spcBef>
                          <a:spcPts val="0"/>
                        </a:spcBef>
                        <a:spcAft>
                          <a:spcPts val="0"/>
                        </a:spcAft>
                        <a:buNone/>
                      </a:pPr>
                      <a:r>
                        <a:rPr lang="en">
                          <a:solidFill>
                            <a:schemeClr val="bg2">
                              <a:lumMod val="50000"/>
                            </a:schemeClr>
                          </a:solidFill>
                          <a:latin typeface="PT Sans Narrow"/>
                          <a:ea typeface="PT Sans Narrow"/>
                          <a:cs typeface="PT Sans Narrow"/>
                          <a:sym typeface="PT Sans Narrow"/>
                        </a:rPr>
                        <a:t>Introduction to design process, design challenges, and areas of technology</a:t>
                      </a:r>
                    </a:p>
                    <a:p>
                      <a:pPr lvl="0" rtl="0">
                        <a:lnSpc>
                          <a:spcPct val="100000"/>
                        </a:lnSpc>
                        <a:spcBef>
                          <a:spcPts val="0"/>
                        </a:spcBef>
                        <a:spcAft>
                          <a:spcPts val="0"/>
                        </a:spcAft>
                        <a:buNone/>
                      </a:pPr>
                      <a:endParaRPr>
                        <a:solidFill>
                          <a:schemeClr val="bg2">
                            <a:lumMod val="50000"/>
                          </a:schemeClr>
                        </a:solidFill>
                        <a:latin typeface="PT Sans Narrow"/>
                        <a:ea typeface="PT Sans Narrow"/>
                        <a:cs typeface="PT Sans Narrow"/>
                        <a:sym typeface="PT Sans Narrow"/>
                      </a:endParaRPr>
                    </a:p>
                  </a:txBody>
                  <a:tcPr marL="91425" marR="91425" marT="91425" marB="91425"/>
                </a:tc>
              </a:tr>
              <a:tr h="3222600">
                <a:tc>
                  <a:txBody>
                    <a:bodyPr/>
                    <a:lstStyle/>
                    <a:p>
                      <a:pPr rtl="0">
                        <a:lnSpc>
                          <a:spcPct val="100000"/>
                        </a:lnSpc>
                        <a:spcBef>
                          <a:spcPts val="0"/>
                        </a:spcBef>
                        <a:spcAft>
                          <a:spcPts val="0"/>
                        </a:spcAft>
                        <a:buNone/>
                      </a:pPr>
                      <a:endParaRPr sz="1200" b="1">
                        <a:solidFill>
                          <a:schemeClr val="bg2">
                            <a:lumMod val="50000"/>
                          </a:schemeClr>
                        </a:solidFill>
                        <a:latin typeface="Georgia"/>
                        <a:ea typeface="Georgia"/>
                        <a:cs typeface="Georgia"/>
                        <a:sym typeface="Georgia"/>
                      </a:endParaRPr>
                    </a:p>
                  </a:txBody>
                  <a:tcPr marL="91425" marR="91425" marT="91425" marB="91425"/>
                </a:tc>
                <a:tc>
                  <a:txBody>
                    <a:bodyPr/>
                    <a:lstStyle/>
                    <a:p>
                      <a:pPr rtl="0">
                        <a:lnSpc>
                          <a:spcPct val="100000"/>
                        </a:lnSpc>
                        <a:spcBef>
                          <a:spcPts val="0"/>
                        </a:spcBef>
                        <a:spcAft>
                          <a:spcPts val="0"/>
                        </a:spcAft>
                        <a:buNone/>
                      </a:pPr>
                      <a:endParaRPr sz="1200" b="1" dirty="0">
                        <a:solidFill>
                          <a:schemeClr val="bg2">
                            <a:lumMod val="50000"/>
                          </a:schemeClr>
                        </a:solidFill>
                        <a:latin typeface="Georgia"/>
                        <a:ea typeface="Georgia"/>
                        <a:cs typeface="Georgia"/>
                        <a:sym typeface="Georgia"/>
                      </a:endParaRPr>
                    </a:p>
                  </a:txBody>
                  <a:tcPr marL="91425" marR="91425" marT="91425" marB="91425"/>
                </a:tc>
              </a:tr>
            </a:tbl>
          </a:graphicData>
        </a:graphic>
      </p:graphicFrame>
      <p:sp>
        <p:nvSpPr>
          <p:cNvPr id="157" name="Shape 157"/>
          <p:cNvSpPr/>
          <p:nvPr/>
        </p:nvSpPr>
        <p:spPr>
          <a:xfrm>
            <a:off x="4012550" y="2237875"/>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8" name="Shape 158"/>
          <p:cNvSpPr/>
          <p:nvPr/>
        </p:nvSpPr>
        <p:spPr>
          <a:xfrm>
            <a:off x="4012550" y="3582700"/>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146525"/>
            <a:ext cx="8520599" cy="572699"/>
          </a:xfrm>
          <a:prstGeom prst="rect">
            <a:avLst/>
          </a:prstGeom>
        </p:spPr>
        <p:txBody>
          <a:bodyPr lIns="91425" tIns="91425" rIns="91425" bIns="91425" anchor="t" anchorCtr="0">
            <a:noAutofit/>
          </a:bodyPr>
          <a:lstStyle/>
          <a:p>
            <a:pPr>
              <a:spcBef>
                <a:spcPts val="0"/>
              </a:spcBef>
              <a:buNone/>
            </a:pPr>
            <a:r>
              <a:rPr lang="en"/>
              <a:t>Grade 6 Sample Activity</a:t>
            </a:r>
          </a:p>
        </p:txBody>
      </p:sp>
      <p:sp>
        <p:nvSpPr>
          <p:cNvPr id="164" name="Shape 164"/>
          <p:cNvSpPr txBox="1"/>
          <p:nvPr/>
        </p:nvSpPr>
        <p:spPr>
          <a:xfrm>
            <a:off x="707125" y="615475"/>
            <a:ext cx="6397800" cy="644700"/>
          </a:xfrm>
          <a:prstGeom prst="rect">
            <a:avLst/>
          </a:prstGeom>
          <a:noFill/>
          <a:ln>
            <a:noFill/>
          </a:ln>
        </p:spPr>
        <p:txBody>
          <a:bodyPr lIns="91425" tIns="91425" rIns="91425" bIns="91425" anchor="ctr" anchorCtr="0">
            <a:noAutofit/>
          </a:bodyPr>
          <a:lstStyle/>
          <a:p>
            <a:pPr marL="457200" lvl="0" indent="-228600" rtl="0">
              <a:lnSpc>
                <a:spcPct val="108030"/>
              </a:lnSpc>
              <a:spcBef>
                <a:spcPts val="0"/>
              </a:spcBef>
              <a:buClr>
                <a:srgbClr val="333333"/>
              </a:buClr>
              <a:buSzPct val="100000"/>
              <a:buFont typeface="PT Sans Narrow"/>
            </a:pPr>
            <a:r>
              <a:rPr lang="en" sz="1800">
                <a:solidFill>
                  <a:srgbClr val="333333"/>
                </a:solidFill>
                <a:highlight>
                  <a:srgbClr val="FFFFFF"/>
                </a:highlight>
                <a:latin typeface="PT Sans Narrow"/>
                <a:ea typeface="PT Sans Narrow"/>
                <a:cs typeface="PT Sans Narrow"/>
                <a:sym typeface="PT Sans Narrow"/>
              </a:rPr>
              <a:t>Space Design</a:t>
            </a:r>
          </a:p>
        </p:txBody>
      </p:sp>
      <p:pic>
        <p:nvPicPr>
          <p:cNvPr id="165" name="Shape 165"/>
          <p:cNvPicPr preferRelativeResize="0"/>
          <p:nvPr/>
        </p:nvPicPr>
        <p:blipFill rotWithShape="1">
          <a:blip r:embed="rId3">
            <a:alphaModFix/>
          </a:blip>
          <a:srcRect l="12467" t="17011" r="16327" b="25437"/>
          <a:stretch/>
        </p:blipFill>
        <p:spPr>
          <a:xfrm>
            <a:off x="5923935" y="146525"/>
            <a:ext cx="1897323" cy="1182899"/>
          </a:xfrm>
          <a:prstGeom prst="rect">
            <a:avLst/>
          </a:prstGeom>
          <a:noFill/>
          <a:ln>
            <a:noFill/>
          </a:ln>
        </p:spPr>
      </p:pic>
      <p:pic>
        <p:nvPicPr>
          <p:cNvPr id="166" name="Shape 166"/>
          <p:cNvPicPr preferRelativeResize="0"/>
          <p:nvPr/>
        </p:nvPicPr>
        <p:blipFill>
          <a:blip r:embed="rId4">
            <a:alphaModFix/>
          </a:blip>
          <a:stretch>
            <a:fillRect/>
          </a:stretch>
        </p:blipFill>
        <p:spPr>
          <a:xfrm>
            <a:off x="242175" y="1173825"/>
            <a:ext cx="2422549" cy="1601100"/>
          </a:xfrm>
          <a:prstGeom prst="rect">
            <a:avLst/>
          </a:prstGeom>
          <a:noFill/>
          <a:ln>
            <a:noFill/>
          </a:ln>
        </p:spPr>
      </p:pic>
      <p:pic>
        <p:nvPicPr>
          <p:cNvPr id="167" name="Shape 167"/>
          <p:cNvPicPr preferRelativeResize="0"/>
          <p:nvPr/>
        </p:nvPicPr>
        <p:blipFill>
          <a:blip r:embed="rId5">
            <a:alphaModFix/>
          </a:blip>
          <a:stretch>
            <a:fillRect/>
          </a:stretch>
        </p:blipFill>
        <p:spPr>
          <a:xfrm>
            <a:off x="2714950" y="1726750"/>
            <a:ext cx="1605600" cy="2140800"/>
          </a:xfrm>
          <a:prstGeom prst="rect">
            <a:avLst/>
          </a:prstGeom>
          <a:noFill/>
          <a:ln>
            <a:noFill/>
          </a:ln>
        </p:spPr>
      </p:pic>
      <p:pic>
        <p:nvPicPr>
          <p:cNvPr id="168" name="Shape 168"/>
          <p:cNvPicPr preferRelativeResize="0"/>
          <p:nvPr/>
        </p:nvPicPr>
        <p:blipFill>
          <a:blip r:embed="rId6">
            <a:alphaModFix/>
          </a:blip>
          <a:stretch>
            <a:fillRect/>
          </a:stretch>
        </p:blipFill>
        <p:spPr>
          <a:xfrm>
            <a:off x="7315200" y="1491377"/>
            <a:ext cx="1676400" cy="3356375"/>
          </a:xfrm>
          <a:prstGeom prst="rect">
            <a:avLst/>
          </a:prstGeom>
          <a:noFill/>
          <a:ln>
            <a:noFill/>
          </a:ln>
        </p:spPr>
      </p:pic>
      <p:pic>
        <p:nvPicPr>
          <p:cNvPr id="169" name="Shape 169"/>
          <p:cNvPicPr preferRelativeResize="0"/>
          <p:nvPr/>
        </p:nvPicPr>
        <p:blipFill>
          <a:blip r:embed="rId7">
            <a:alphaModFix/>
          </a:blip>
          <a:stretch>
            <a:fillRect/>
          </a:stretch>
        </p:blipFill>
        <p:spPr>
          <a:xfrm>
            <a:off x="375600" y="2849300"/>
            <a:ext cx="2134800" cy="1601100"/>
          </a:xfrm>
          <a:prstGeom prst="rect">
            <a:avLst/>
          </a:prstGeom>
          <a:noFill/>
          <a:ln>
            <a:noFill/>
          </a:ln>
        </p:spPr>
      </p:pic>
      <p:sp>
        <p:nvSpPr>
          <p:cNvPr id="170" name="Shape 170"/>
          <p:cNvSpPr txBox="1"/>
          <p:nvPr/>
        </p:nvSpPr>
        <p:spPr>
          <a:xfrm>
            <a:off x="3937850" y="1607825"/>
            <a:ext cx="3762899" cy="3089999"/>
          </a:xfrm>
          <a:prstGeom prst="rect">
            <a:avLst/>
          </a:prstGeom>
          <a:noFill/>
          <a:ln>
            <a:noFill/>
          </a:ln>
        </p:spPr>
        <p:txBody>
          <a:bodyPr lIns="91425" tIns="91425" rIns="91425" bIns="91425" anchor="ctr" anchorCtr="0">
            <a:noAutofit/>
          </a:bodyPr>
          <a:lstStyle/>
          <a:p>
            <a:pPr marL="736600" marR="139700" lvl="0" indent="-228600" rtl="0">
              <a:lnSpc>
                <a:spcPct val="108030"/>
              </a:lnSpc>
              <a:spcBef>
                <a:spcPts val="1100"/>
              </a:spcBef>
              <a:spcAft>
                <a:spcPts val="1100"/>
              </a:spcAft>
              <a:buClr>
                <a:srgbClr val="333333"/>
              </a:buClr>
              <a:buSzPct val="100000"/>
              <a:buFont typeface="PT Sans Narrow"/>
            </a:pPr>
            <a:r>
              <a:rPr lang="en" sz="1800">
                <a:solidFill>
                  <a:srgbClr val="333333"/>
                </a:solidFill>
                <a:highlight>
                  <a:srgbClr val="FFFFFF"/>
                </a:highlight>
                <a:latin typeface="PT Sans Narrow"/>
                <a:ea typeface="PT Sans Narrow"/>
                <a:cs typeface="PT Sans Narrow"/>
                <a:sym typeface="PT Sans Narrow"/>
              </a:rPr>
              <a:t>Students learned about space exploration by building and redesigning Mars Rovers</a:t>
            </a:r>
          </a:p>
          <a:p>
            <a:pPr marL="736600" marR="139700" lvl="0" indent="-228600" rtl="0">
              <a:lnSpc>
                <a:spcPct val="108030"/>
              </a:lnSpc>
              <a:spcBef>
                <a:spcPts val="1100"/>
              </a:spcBef>
              <a:spcAft>
                <a:spcPts val="1100"/>
              </a:spcAft>
              <a:buClr>
                <a:srgbClr val="333333"/>
              </a:buClr>
              <a:buSzPct val="100000"/>
              <a:buFont typeface="PT Sans Narrow"/>
            </a:pPr>
            <a:r>
              <a:rPr lang="en" sz="1800">
                <a:solidFill>
                  <a:srgbClr val="333333"/>
                </a:solidFill>
                <a:highlight>
                  <a:srgbClr val="FFFFFF"/>
                </a:highlight>
                <a:latin typeface="PT Sans Narrow"/>
                <a:ea typeface="PT Sans Narrow"/>
                <a:cs typeface="PT Sans Narrow"/>
                <a:sym typeface="PT Sans Narrow"/>
              </a:rPr>
              <a:t>Students learned about future missions to Mars and designed projects to meet the needs of people who might travel to and live there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Grade 7: Science-STEM</a:t>
            </a:r>
          </a:p>
        </p:txBody>
      </p:sp>
      <p:graphicFrame>
        <p:nvGraphicFramePr>
          <p:cNvPr id="176" name="Shape 176"/>
          <p:cNvGraphicFramePr/>
          <p:nvPr>
            <p:extLst>
              <p:ext uri="{D42A27DB-BD31-4B8C-83A1-F6EECF244321}">
                <p14:modId xmlns:p14="http://schemas.microsoft.com/office/powerpoint/2010/main" val="1933209274"/>
              </p:ext>
            </p:extLst>
          </p:nvPr>
        </p:nvGraphicFramePr>
        <p:xfrm>
          <a:off x="452325" y="1148425"/>
          <a:ext cx="8320250" cy="3635442"/>
        </p:xfrm>
        <a:graphic>
          <a:graphicData uri="http://schemas.openxmlformats.org/drawingml/2006/table">
            <a:tbl>
              <a:tblPr>
                <a:noFill/>
                <a:tableStyleId>{578B4DF2-501D-4F8F-B62B-41B72CF9C9AB}</a:tableStyleId>
              </a:tblPr>
              <a:tblGrid>
                <a:gridCol w="4160125"/>
                <a:gridCol w="4160125"/>
              </a:tblGrid>
              <a:tr h="334175">
                <a:tc>
                  <a:txBody>
                    <a:bodyPr/>
                    <a:lstStyle/>
                    <a:p>
                      <a:pPr lvl="0" rtl="0">
                        <a:spcBef>
                          <a:spcPts val="0"/>
                        </a:spcBef>
                        <a:buNone/>
                      </a:pPr>
                      <a:r>
                        <a:rPr lang="en" b="1">
                          <a:solidFill>
                            <a:srgbClr val="352E23"/>
                          </a:solidFill>
                          <a:latin typeface="PT Sans Narrow"/>
                          <a:ea typeface="PT Sans Narrow"/>
                          <a:cs typeface="PT Sans Narrow"/>
                          <a:sym typeface="PT Sans Narrow"/>
                        </a:rPr>
                        <a:t>7th Grade Science</a:t>
                      </a:r>
                    </a:p>
                  </a:txBody>
                  <a:tcPr marL="91425" marR="91425" marT="91425" marB="91425">
                    <a:solidFill>
                      <a:srgbClr val="CFE2F3"/>
                    </a:solidFill>
                  </a:tcPr>
                </a:tc>
                <a:tc>
                  <a:txBody>
                    <a:bodyPr/>
                    <a:lstStyle/>
                    <a:p>
                      <a:pPr lvl="0" rtl="0">
                        <a:spcBef>
                          <a:spcPts val="0"/>
                        </a:spcBef>
                        <a:buNone/>
                      </a:pPr>
                      <a:r>
                        <a:rPr lang="en" b="1">
                          <a:solidFill>
                            <a:srgbClr val="352E23"/>
                          </a:solidFill>
                          <a:latin typeface="PT Sans Narrow"/>
                          <a:ea typeface="PT Sans Narrow"/>
                          <a:cs typeface="PT Sans Narrow"/>
                          <a:sym typeface="PT Sans Narrow"/>
                        </a:rPr>
                        <a:t>7th Grade STEM</a:t>
                      </a:r>
                    </a:p>
                  </a:txBody>
                  <a:tcPr marL="91425" marR="91425" marT="91425" marB="91425">
                    <a:solidFill>
                      <a:srgbClr val="D9EAD3"/>
                    </a:solidFill>
                  </a:tcPr>
                </a:tc>
              </a:tr>
              <a:tr h="3222600">
                <a:tc>
                  <a:txBody>
                    <a:bodyPr/>
                    <a:lstStyle/>
                    <a:p>
                      <a:pPr rtl="0">
                        <a:lnSpc>
                          <a:spcPct val="100000"/>
                        </a:lnSpc>
                        <a:spcBef>
                          <a:spcPts val="0"/>
                        </a:spcBef>
                        <a:spcAft>
                          <a:spcPts val="0"/>
                        </a:spcAft>
                        <a:buNone/>
                      </a:pPr>
                      <a:r>
                        <a:rPr lang="en" sz="1300" b="1" dirty="0">
                          <a:solidFill>
                            <a:srgbClr val="352E23"/>
                          </a:solidFill>
                          <a:latin typeface="PT Sans Narrow"/>
                          <a:ea typeface="PT Sans Narrow"/>
                          <a:cs typeface="PT Sans Narrow"/>
                          <a:sym typeface="PT Sans Narrow"/>
                        </a:rPr>
                        <a:t>Key Concepts Introduced in 7th Grade Science include:</a:t>
                      </a:r>
                    </a:p>
                    <a:p>
                      <a:pPr lvl="0" rtl="0">
                        <a:lnSpc>
                          <a:spcPct val="100000"/>
                        </a:lnSpc>
                        <a:spcBef>
                          <a:spcPts val="0"/>
                        </a:spcBef>
                        <a:spcAft>
                          <a:spcPts val="0"/>
                        </a:spcAft>
                        <a:buNone/>
                      </a:pPr>
                      <a:endParaRPr sz="1300" b="1"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r>
                        <a:rPr lang="en" sz="1300" dirty="0">
                          <a:solidFill>
                            <a:srgbClr val="352E23"/>
                          </a:solidFill>
                          <a:latin typeface="PT Sans Narrow"/>
                          <a:ea typeface="PT Sans Narrow"/>
                          <a:cs typeface="PT Sans Narrow"/>
                          <a:sym typeface="PT Sans Narrow"/>
                        </a:rPr>
                        <a:t>Advanced Understanding of topics in biology</a:t>
                      </a: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r>
                        <a:rPr lang="en" sz="1300" dirty="0">
                          <a:solidFill>
                            <a:srgbClr val="352E23"/>
                          </a:solidFill>
                          <a:latin typeface="PT Sans Narrow"/>
                          <a:ea typeface="PT Sans Narrow"/>
                          <a:cs typeface="PT Sans Narrow"/>
                          <a:sym typeface="PT Sans Narrow"/>
                        </a:rPr>
                        <a:t>Exploration of systems of living things</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Cells: structure and function</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Cell Processes: Photosynthesis</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Adaptations and ecology</a:t>
                      </a:r>
                    </a:p>
                    <a:p>
                      <a:pPr lvl="0" rtl="0">
                        <a:lnSpc>
                          <a:spcPct val="100000"/>
                        </a:lnSpc>
                        <a:spcBef>
                          <a:spcPts val="0"/>
                        </a:spcBef>
                        <a:spcAft>
                          <a:spcPts val="0"/>
                        </a:spcAft>
                        <a:buNone/>
                      </a:pPr>
                      <a:endParaRPr sz="1200" dirty="0">
                        <a:solidFill>
                          <a:srgbClr val="352E23"/>
                        </a:solidFill>
                        <a:latin typeface="PT Sans Narrow"/>
                        <a:ea typeface="PT Sans Narrow"/>
                        <a:cs typeface="PT Sans Narrow"/>
                        <a:sym typeface="PT Sans Narrow"/>
                      </a:endParaRPr>
                    </a:p>
                  </a:txBody>
                  <a:tcPr marL="91425" marR="91425" marT="91425" marB="91425"/>
                </a:tc>
                <a:tc>
                  <a:txBody>
                    <a:bodyPr/>
                    <a:lstStyle/>
                    <a:p>
                      <a:pPr rtl="0">
                        <a:lnSpc>
                          <a:spcPct val="100000"/>
                        </a:lnSpc>
                        <a:spcBef>
                          <a:spcPts val="0"/>
                        </a:spcBef>
                        <a:spcAft>
                          <a:spcPts val="0"/>
                        </a:spcAft>
                        <a:buNone/>
                      </a:pPr>
                      <a:r>
                        <a:rPr lang="en" sz="1300" b="1" dirty="0">
                          <a:solidFill>
                            <a:srgbClr val="352E23"/>
                          </a:solidFill>
                          <a:latin typeface="PT Sans Narrow"/>
                          <a:ea typeface="PT Sans Narrow"/>
                          <a:cs typeface="PT Sans Narrow"/>
                          <a:sym typeface="PT Sans Narrow"/>
                        </a:rPr>
                        <a:t>Key Concepts Introduced in 7th Grade STEM include:</a:t>
                      </a:r>
                    </a:p>
                    <a:p>
                      <a:pPr rtl="0">
                        <a:lnSpc>
                          <a:spcPct val="100000"/>
                        </a:lnSpc>
                        <a:spcBef>
                          <a:spcPts val="0"/>
                        </a:spcBef>
                        <a:spcAft>
                          <a:spcPts val="0"/>
                        </a:spcAft>
                        <a:buNone/>
                      </a:pPr>
                      <a:endParaRPr sz="1300" b="1" dirty="0">
                        <a:solidFill>
                          <a:srgbClr val="352E23"/>
                        </a:solidFill>
                        <a:latin typeface="PT Sans Narrow"/>
                        <a:ea typeface="PT Sans Narrow"/>
                        <a:cs typeface="PT Sans Narrow"/>
                        <a:sym typeface="PT Sans Narrow"/>
                      </a:endParaRPr>
                    </a:p>
                    <a:p>
                      <a:pPr rtl="0">
                        <a:lnSpc>
                          <a:spcPct val="115000"/>
                        </a:lnSpc>
                        <a:spcBef>
                          <a:spcPts val="0"/>
                        </a:spcBef>
                        <a:spcAft>
                          <a:spcPts val="1600"/>
                        </a:spcAft>
                        <a:buNone/>
                      </a:pPr>
                      <a:r>
                        <a:rPr lang="en" sz="1300" dirty="0">
                          <a:solidFill>
                            <a:srgbClr val="352E23"/>
                          </a:solidFill>
                          <a:latin typeface="PT Sans Narrow"/>
                          <a:ea typeface="PT Sans Narrow"/>
                          <a:cs typeface="PT Sans Narrow"/>
                          <a:sym typeface="PT Sans Narrow"/>
                        </a:rPr>
                        <a:t>Focus on areas of Biotechnology and Bioengineering in medical and agricultural fields</a:t>
                      </a:r>
                    </a:p>
                    <a:p>
                      <a:pPr rtl="0">
                        <a:lnSpc>
                          <a:spcPct val="115000"/>
                        </a:lnSpc>
                        <a:spcBef>
                          <a:spcPts val="0"/>
                        </a:spcBef>
                        <a:spcAft>
                          <a:spcPts val="1600"/>
                        </a:spcAft>
                        <a:buNone/>
                      </a:pPr>
                      <a:endParaRPr sz="1300" dirty="0">
                        <a:solidFill>
                          <a:srgbClr val="352E23"/>
                        </a:solidFill>
                        <a:latin typeface="PT Sans Narrow"/>
                        <a:ea typeface="PT Sans Narrow"/>
                        <a:cs typeface="PT Sans Narrow"/>
                        <a:sym typeface="PT Sans Narrow"/>
                      </a:endParaRPr>
                    </a:p>
                    <a:p>
                      <a:pPr rtl="0">
                        <a:lnSpc>
                          <a:spcPct val="115000"/>
                        </a:lnSpc>
                        <a:spcBef>
                          <a:spcPts val="0"/>
                        </a:spcBef>
                        <a:spcAft>
                          <a:spcPts val="1600"/>
                        </a:spcAft>
                        <a:buNone/>
                      </a:pPr>
                      <a:r>
                        <a:rPr lang="en" sz="1300" dirty="0">
                          <a:solidFill>
                            <a:srgbClr val="352E23"/>
                          </a:solidFill>
                          <a:latin typeface="PT Sans Narrow"/>
                          <a:ea typeface="PT Sans Narrow"/>
                          <a:cs typeface="PT Sans Narrow"/>
                          <a:sym typeface="PT Sans Narrow"/>
                        </a:rPr>
                        <a:t>Possible project ideas: </a:t>
                      </a:r>
                    </a:p>
                    <a:p>
                      <a:pPr marL="457200" lvl="0" indent="-311150" rtl="0">
                        <a:lnSpc>
                          <a:spcPct val="115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Designing a photobioreactor or hydroponic system</a:t>
                      </a:r>
                    </a:p>
                    <a:p>
                      <a:pPr marL="457200" lvl="0" indent="-311150" rtl="0">
                        <a:lnSpc>
                          <a:spcPct val="115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Bioproducts or biomimicry </a:t>
                      </a:r>
                    </a:p>
                    <a:p>
                      <a:pPr marL="457200" lvl="0" indent="-311150" rtl="0">
                        <a:lnSpc>
                          <a:spcPct val="115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'Repairing a femoral artery' design</a:t>
                      </a:r>
                    </a:p>
                    <a:p>
                      <a:pPr lvl="0" rtl="0">
                        <a:lnSpc>
                          <a:spcPct val="115000"/>
                        </a:lnSpc>
                        <a:spcBef>
                          <a:spcPts val="0"/>
                        </a:spcBef>
                        <a:spcAft>
                          <a:spcPts val="0"/>
                        </a:spcAft>
                        <a:buNone/>
                      </a:pPr>
                      <a:r>
                        <a:rPr lang="en" sz="1300" dirty="0">
                          <a:solidFill>
                            <a:srgbClr val="352E23"/>
                          </a:solidFill>
                          <a:latin typeface="PT Sans Narrow"/>
                          <a:ea typeface="PT Sans Narrow"/>
                          <a:cs typeface="PT Sans Narrow"/>
                          <a:sym typeface="PT Sans Narrow"/>
                        </a:rPr>
                        <a:t>(coding with possible application to the arduino board, possible robotics in medical tech applications)</a:t>
                      </a:r>
                    </a:p>
                  </a:txBody>
                  <a:tcPr marL="91425" marR="91425" marT="91425" marB="91425"/>
                </a:tc>
              </a:tr>
            </a:tbl>
          </a:graphicData>
        </a:graphic>
      </p:graphicFrame>
      <p:sp>
        <p:nvSpPr>
          <p:cNvPr id="177" name="Shape 177"/>
          <p:cNvSpPr/>
          <p:nvPr/>
        </p:nvSpPr>
        <p:spPr>
          <a:xfrm>
            <a:off x="4012550" y="2085475"/>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8" name="Shape 178"/>
          <p:cNvSpPr/>
          <p:nvPr/>
        </p:nvSpPr>
        <p:spPr>
          <a:xfrm>
            <a:off x="4012550" y="2987350"/>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7250" y="0"/>
            <a:ext cx="8520599" cy="572699"/>
          </a:xfrm>
          <a:prstGeom prst="rect">
            <a:avLst/>
          </a:prstGeom>
        </p:spPr>
        <p:txBody>
          <a:bodyPr lIns="91425" tIns="91425" rIns="91425" bIns="91425" anchor="t" anchorCtr="0">
            <a:noAutofit/>
          </a:bodyPr>
          <a:lstStyle/>
          <a:p>
            <a:pPr>
              <a:spcBef>
                <a:spcPts val="0"/>
              </a:spcBef>
              <a:buNone/>
            </a:pPr>
            <a:r>
              <a:rPr lang="en"/>
              <a:t>Grade 7 Sample Activity</a:t>
            </a:r>
          </a:p>
        </p:txBody>
      </p:sp>
      <p:sp>
        <p:nvSpPr>
          <p:cNvPr id="184" name="Shape 184"/>
          <p:cNvSpPr txBox="1"/>
          <p:nvPr/>
        </p:nvSpPr>
        <p:spPr>
          <a:xfrm>
            <a:off x="5182375" y="1464125"/>
            <a:ext cx="3629400" cy="3115799"/>
          </a:xfrm>
          <a:prstGeom prst="rect">
            <a:avLst/>
          </a:prstGeom>
          <a:noFill/>
          <a:ln>
            <a:noFill/>
          </a:ln>
        </p:spPr>
        <p:txBody>
          <a:bodyPr lIns="91425" tIns="91425" rIns="91425" bIns="91425" anchor="ctr" anchorCtr="0">
            <a:noAutofit/>
          </a:bodyPr>
          <a:lstStyle/>
          <a:p>
            <a:pPr marR="139700" lvl="0" rtl="0">
              <a:lnSpc>
                <a:spcPct val="108030"/>
              </a:lnSpc>
              <a:spcBef>
                <a:spcPts val="1100"/>
              </a:spcBef>
              <a:spcAft>
                <a:spcPts val="1100"/>
              </a:spcAft>
              <a:buNone/>
            </a:pPr>
            <a:r>
              <a:rPr lang="en" sz="1800">
                <a:solidFill>
                  <a:srgbClr val="333333"/>
                </a:solidFill>
                <a:highlight>
                  <a:srgbClr val="FFFFFF"/>
                </a:highlight>
                <a:latin typeface="PT Sans Narrow"/>
                <a:ea typeface="PT Sans Narrow"/>
                <a:cs typeface="PT Sans Narrow"/>
                <a:sym typeface="PT Sans Narrow"/>
              </a:rPr>
              <a:t>Students learned about gardening  with hydroponics and grew basil from seeds as a class. With their groups, they designed and tested hydroponic chambers that could support one plant each.</a:t>
            </a:r>
          </a:p>
        </p:txBody>
      </p:sp>
      <p:sp>
        <p:nvSpPr>
          <p:cNvPr id="185" name="Shape 185"/>
          <p:cNvSpPr txBox="1"/>
          <p:nvPr/>
        </p:nvSpPr>
        <p:spPr>
          <a:xfrm>
            <a:off x="-126025" y="572700"/>
            <a:ext cx="6060899" cy="659399"/>
          </a:xfrm>
          <a:prstGeom prst="rect">
            <a:avLst/>
          </a:prstGeom>
          <a:noFill/>
          <a:ln>
            <a:noFill/>
          </a:ln>
        </p:spPr>
        <p:txBody>
          <a:bodyPr lIns="91425" tIns="91425" rIns="91425" bIns="91425" anchor="ctr" anchorCtr="0">
            <a:noAutofit/>
          </a:bodyPr>
          <a:lstStyle/>
          <a:p>
            <a:pPr marL="736600" marR="139700" lvl="0" indent="-228600" rtl="0">
              <a:lnSpc>
                <a:spcPct val="108030"/>
              </a:lnSpc>
              <a:spcBef>
                <a:spcPts val="1100"/>
              </a:spcBef>
              <a:spcAft>
                <a:spcPts val="1100"/>
              </a:spcAft>
              <a:buClr>
                <a:srgbClr val="333333"/>
              </a:buClr>
              <a:buSzPct val="100000"/>
              <a:buFont typeface="PT Sans Narrow"/>
            </a:pPr>
            <a:r>
              <a:rPr lang="en" sz="2400">
                <a:solidFill>
                  <a:srgbClr val="333333"/>
                </a:solidFill>
                <a:highlight>
                  <a:srgbClr val="FFFFFF"/>
                </a:highlight>
                <a:latin typeface="PT Sans Narrow"/>
                <a:ea typeface="PT Sans Narrow"/>
                <a:cs typeface="PT Sans Narrow"/>
                <a:sym typeface="PT Sans Narrow"/>
              </a:rPr>
              <a:t>Hydroponics Design Challenge</a:t>
            </a:r>
          </a:p>
        </p:txBody>
      </p:sp>
      <p:pic>
        <p:nvPicPr>
          <p:cNvPr id="186" name="Shape 186"/>
          <p:cNvPicPr preferRelativeResize="0"/>
          <p:nvPr/>
        </p:nvPicPr>
        <p:blipFill rotWithShape="1">
          <a:blip r:embed="rId3">
            <a:alphaModFix/>
          </a:blip>
          <a:srcRect t="13674"/>
          <a:stretch/>
        </p:blipFill>
        <p:spPr>
          <a:xfrm>
            <a:off x="189625" y="1464125"/>
            <a:ext cx="2082899" cy="2946200"/>
          </a:xfrm>
          <a:prstGeom prst="rect">
            <a:avLst/>
          </a:prstGeom>
          <a:noFill/>
          <a:ln>
            <a:noFill/>
          </a:ln>
        </p:spPr>
      </p:pic>
      <p:pic>
        <p:nvPicPr>
          <p:cNvPr id="187" name="Shape 187"/>
          <p:cNvPicPr preferRelativeResize="0"/>
          <p:nvPr/>
        </p:nvPicPr>
        <p:blipFill>
          <a:blip r:embed="rId4">
            <a:alphaModFix/>
          </a:blip>
          <a:stretch>
            <a:fillRect/>
          </a:stretch>
        </p:blipFill>
        <p:spPr>
          <a:xfrm>
            <a:off x="2476850" y="1464125"/>
            <a:ext cx="2286000" cy="3048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Grade 8: Science-STEM</a:t>
            </a:r>
          </a:p>
        </p:txBody>
      </p:sp>
      <p:graphicFrame>
        <p:nvGraphicFramePr>
          <p:cNvPr id="193" name="Shape 193"/>
          <p:cNvGraphicFramePr/>
          <p:nvPr>
            <p:extLst>
              <p:ext uri="{D42A27DB-BD31-4B8C-83A1-F6EECF244321}">
                <p14:modId xmlns:p14="http://schemas.microsoft.com/office/powerpoint/2010/main" val="3390057040"/>
              </p:ext>
            </p:extLst>
          </p:nvPr>
        </p:nvGraphicFramePr>
        <p:xfrm>
          <a:off x="452325" y="1148425"/>
          <a:ext cx="8320250" cy="3697164"/>
        </p:xfrm>
        <a:graphic>
          <a:graphicData uri="http://schemas.openxmlformats.org/drawingml/2006/table">
            <a:tbl>
              <a:tblPr>
                <a:noFill/>
                <a:tableStyleId>{A38A7438-44D9-4BB1-95C5-863675059F4E}</a:tableStyleId>
              </a:tblPr>
              <a:tblGrid>
                <a:gridCol w="4160125"/>
                <a:gridCol w="4160125"/>
              </a:tblGrid>
              <a:tr h="334175">
                <a:tc>
                  <a:txBody>
                    <a:bodyPr/>
                    <a:lstStyle/>
                    <a:p>
                      <a:pPr lvl="0" rtl="0">
                        <a:spcBef>
                          <a:spcPts val="0"/>
                        </a:spcBef>
                        <a:buNone/>
                      </a:pPr>
                      <a:r>
                        <a:rPr lang="en" b="1">
                          <a:solidFill>
                            <a:srgbClr val="352E23"/>
                          </a:solidFill>
                          <a:latin typeface="PT Sans Narrow"/>
                          <a:ea typeface="PT Sans Narrow"/>
                          <a:cs typeface="PT Sans Narrow"/>
                          <a:sym typeface="PT Sans Narrow"/>
                        </a:rPr>
                        <a:t>8th Grade Science</a:t>
                      </a:r>
                    </a:p>
                  </a:txBody>
                  <a:tcPr marL="91425" marR="91425" marT="91425" marB="91425">
                    <a:solidFill>
                      <a:srgbClr val="CFE2F3"/>
                    </a:solidFill>
                  </a:tcPr>
                </a:tc>
                <a:tc>
                  <a:txBody>
                    <a:bodyPr/>
                    <a:lstStyle/>
                    <a:p>
                      <a:pPr lvl="0" rtl="0">
                        <a:spcBef>
                          <a:spcPts val="0"/>
                        </a:spcBef>
                        <a:buNone/>
                      </a:pPr>
                      <a:r>
                        <a:rPr lang="en" b="1">
                          <a:solidFill>
                            <a:srgbClr val="352E23"/>
                          </a:solidFill>
                          <a:latin typeface="PT Sans Narrow"/>
                          <a:ea typeface="PT Sans Narrow"/>
                          <a:cs typeface="PT Sans Narrow"/>
                          <a:sym typeface="PT Sans Narrow"/>
                        </a:rPr>
                        <a:t>8th Grade STEM</a:t>
                      </a:r>
                    </a:p>
                  </a:txBody>
                  <a:tcPr marL="91425" marR="91425" marT="91425" marB="91425">
                    <a:solidFill>
                      <a:srgbClr val="D9EAD3"/>
                    </a:solidFill>
                  </a:tcPr>
                </a:tc>
              </a:tr>
              <a:tr h="3222600">
                <a:tc>
                  <a:txBody>
                    <a:bodyPr/>
                    <a:lstStyle/>
                    <a:p>
                      <a:pPr lvl="0" rtl="0">
                        <a:lnSpc>
                          <a:spcPct val="100000"/>
                        </a:lnSpc>
                        <a:spcBef>
                          <a:spcPts val="0"/>
                        </a:spcBef>
                        <a:spcAft>
                          <a:spcPts val="0"/>
                        </a:spcAft>
                        <a:buNone/>
                      </a:pPr>
                      <a:r>
                        <a:rPr lang="en" sz="1300" b="1" dirty="0">
                          <a:solidFill>
                            <a:srgbClr val="352E23"/>
                          </a:solidFill>
                          <a:latin typeface="PT Sans Narrow"/>
                          <a:ea typeface="PT Sans Narrow"/>
                          <a:cs typeface="PT Sans Narrow"/>
                          <a:sym typeface="PT Sans Narrow"/>
                        </a:rPr>
                        <a:t>Key Concepts Introduced in 8th Grade Science include:</a:t>
                      </a:r>
                    </a:p>
                    <a:p>
                      <a:pPr rtl="0">
                        <a:lnSpc>
                          <a:spcPct val="100000"/>
                        </a:lnSpc>
                        <a:spcBef>
                          <a:spcPts val="0"/>
                        </a:spcBef>
                        <a:spcAft>
                          <a:spcPts val="0"/>
                        </a:spcAft>
                        <a:buNone/>
                      </a:pPr>
                      <a:endParaRPr sz="1300" b="1"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r>
                        <a:rPr lang="en" sz="1300" dirty="0">
                          <a:solidFill>
                            <a:srgbClr val="352E23"/>
                          </a:solidFill>
                          <a:latin typeface="PT Sans Narrow"/>
                          <a:ea typeface="PT Sans Narrow"/>
                          <a:cs typeface="PT Sans Narrow"/>
                          <a:sym typeface="PT Sans Narrow"/>
                        </a:rPr>
                        <a:t>Introduction to Energy, Machines and Motion.</a:t>
                      </a: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endParaRPr sz="1300" dirty="0">
                        <a:solidFill>
                          <a:srgbClr val="352E23"/>
                        </a:solidFill>
                        <a:latin typeface="PT Sans Narrow"/>
                        <a:ea typeface="PT Sans Narrow"/>
                        <a:cs typeface="PT Sans Narrow"/>
                        <a:sym typeface="PT Sans Narrow"/>
                      </a:endParaRPr>
                    </a:p>
                    <a:p>
                      <a:pPr rtl="0">
                        <a:lnSpc>
                          <a:spcPct val="100000"/>
                        </a:lnSpc>
                        <a:spcBef>
                          <a:spcPts val="0"/>
                        </a:spcBef>
                        <a:spcAft>
                          <a:spcPts val="0"/>
                        </a:spcAft>
                        <a:buNone/>
                      </a:pPr>
                      <a:r>
                        <a:rPr lang="en" sz="1300" dirty="0">
                          <a:solidFill>
                            <a:srgbClr val="352E23"/>
                          </a:solidFill>
                          <a:latin typeface="PT Sans Narrow"/>
                          <a:ea typeface="PT Sans Narrow"/>
                          <a:cs typeface="PT Sans Narrow"/>
                          <a:sym typeface="PT Sans Narrow"/>
                        </a:rPr>
                        <a:t>Extensive exploration of energy and motion through exploration of:</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Simple Machines</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Law of Conservation of Energy</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Hooke’s and Newton’s Laws</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Mechanical Advantage</a:t>
                      </a:r>
                    </a:p>
                    <a:p>
                      <a:pPr lvl="0" rtl="0">
                        <a:lnSpc>
                          <a:spcPct val="100000"/>
                        </a:lnSpc>
                        <a:spcBef>
                          <a:spcPts val="0"/>
                        </a:spcBef>
                        <a:spcAft>
                          <a:spcPts val="0"/>
                        </a:spcAft>
                        <a:buNone/>
                      </a:pPr>
                      <a:endParaRPr sz="1200" dirty="0">
                        <a:solidFill>
                          <a:srgbClr val="352E23"/>
                        </a:solidFill>
                        <a:latin typeface="PT Sans Narrow"/>
                        <a:ea typeface="PT Sans Narrow"/>
                        <a:cs typeface="PT Sans Narrow"/>
                        <a:sym typeface="PT Sans Narrow"/>
                      </a:endParaRPr>
                    </a:p>
                    <a:p>
                      <a:pPr lvl="0" rtl="0">
                        <a:lnSpc>
                          <a:spcPct val="100000"/>
                        </a:lnSpc>
                        <a:spcBef>
                          <a:spcPts val="0"/>
                        </a:spcBef>
                        <a:spcAft>
                          <a:spcPts val="0"/>
                        </a:spcAft>
                        <a:buNone/>
                      </a:pPr>
                      <a:endParaRPr sz="1200" dirty="0">
                        <a:solidFill>
                          <a:srgbClr val="352E23"/>
                        </a:solidFill>
                        <a:latin typeface="PT Sans Narrow"/>
                        <a:ea typeface="PT Sans Narrow"/>
                        <a:cs typeface="PT Sans Narrow"/>
                        <a:sym typeface="PT Sans Narrow"/>
                      </a:endParaRPr>
                    </a:p>
                  </a:txBody>
                  <a:tcPr marL="91425" marR="91425" marT="91425" marB="91425"/>
                </a:tc>
                <a:tc>
                  <a:txBody>
                    <a:bodyPr/>
                    <a:lstStyle/>
                    <a:p>
                      <a:pPr rtl="0">
                        <a:lnSpc>
                          <a:spcPct val="100000"/>
                        </a:lnSpc>
                        <a:spcBef>
                          <a:spcPts val="0"/>
                        </a:spcBef>
                        <a:spcAft>
                          <a:spcPts val="0"/>
                        </a:spcAft>
                        <a:buNone/>
                      </a:pPr>
                      <a:r>
                        <a:rPr lang="en" sz="1300" b="1" dirty="0">
                          <a:solidFill>
                            <a:srgbClr val="352E23"/>
                          </a:solidFill>
                          <a:latin typeface="PT Sans Narrow"/>
                          <a:ea typeface="PT Sans Narrow"/>
                          <a:cs typeface="PT Sans Narrow"/>
                          <a:sym typeface="PT Sans Narrow"/>
                        </a:rPr>
                        <a:t>Key Concepts Introduced in 8th Grade STEM include:</a:t>
                      </a:r>
                    </a:p>
                    <a:p>
                      <a:pPr rtl="0">
                        <a:lnSpc>
                          <a:spcPct val="100000"/>
                        </a:lnSpc>
                        <a:spcBef>
                          <a:spcPts val="0"/>
                        </a:spcBef>
                        <a:spcAft>
                          <a:spcPts val="0"/>
                        </a:spcAft>
                        <a:buNone/>
                      </a:pPr>
                      <a:endParaRPr sz="1300" b="1" dirty="0">
                        <a:solidFill>
                          <a:srgbClr val="352E23"/>
                        </a:solidFill>
                        <a:latin typeface="PT Sans Narrow"/>
                        <a:ea typeface="PT Sans Narrow"/>
                        <a:cs typeface="PT Sans Narrow"/>
                        <a:sym typeface="PT Sans Narrow"/>
                      </a:endParaRPr>
                    </a:p>
                    <a:p>
                      <a:pPr rtl="0">
                        <a:lnSpc>
                          <a:spcPct val="115000"/>
                        </a:lnSpc>
                        <a:spcBef>
                          <a:spcPts val="0"/>
                        </a:spcBef>
                        <a:spcAft>
                          <a:spcPts val="1600"/>
                        </a:spcAft>
                        <a:buNone/>
                      </a:pPr>
                      <a:r>
                        <a:rPr lang="en" sz="1300" dirty="0">
                          <a:solidFill>
                            <a:srgbClr val="352E23"/>
                          </a:solidFill>
                          <a:latin typeface="PT Sans Narrow"/>
                          <a:ea typeface="PT Sans Narrow"/>
                          <a:cs typeface="PT Sans Narrow"/>
                          <a:sym typeface="PT Sans Narrow"/>
                        </a:rPr>
                        <a:t>Focus on engineering and physical science (electrical, structural, mechanical...)</a:t>
                      </a:r>
                    </a:p>
                    <a:p>
                      <a:pPr rtl="0">
                        <a:lnSpc>
                          <a:spcPct val="115000"/>
                        </a:lnSpc>
                        <a:spcBef>
                          <a:spcPts val="0"/>
                        </a:spcBef>
                        <a:spcAft>
                          <a:spcPts val="1600"/>
                        </a:spcAft>
                        <a:buNone/>
                      </a:pPr>
                      <a:endParaRPr sz="1300" dirty="0">
                        <a:solidFill>
                          <a:srgbClr val="352E23"/>
                        </a:solidFill>
                        <a:latin typeface="PT Sans Narrow"/>
                        <a:ea typeface="PT Sans Narrow"/>
                        <a:cs typeface="PT Sans Narrow"/>
                        <a:sym typeface="PT Sans Narrow"/>
                      </a:endParaRPr>
                    </a:p>
                    <a:p>
                      <a:pPr rtl="0">
                        <a:lnSpc>
                          <a:spcPct val="115000"/>
                        </a:lnSpc>
                        <a:spcBef>
                          <a:spcPts val="0"/>
                        </a:spcBef>
                        <a:spcAft>
                          <a:spcPts val="1600"/>
                        </a:spcAft>
                        <a:buNone/>
                      </a:pPr>
                      <a:r>
                        <a:rPr lang="en" sz="1300" dirty="0">
                          <a:solidFill>
                            <a:srgbClr val="352E23"/>
                          </a:solidFill>
                          <a:latin typeface="PT Sans Narrow"/>
                          <a:ea typeface="PT Sans Narrow"/>
                          <a:cs typeface="PT Sans Narrow"/>
                          <a:sym typeface="PT Sans Narrow"/>
                        </a:rPr>
                        <a:t>Projects can include:</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Creating Electrical circuits (applying coding to circuits with the makeymakey)</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LED Light design challenge</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Rube Goldberg Energy Transfer Challenge</a:t>
                      </a:r>
                    </a:p>
                    <a:p>
                      <a:pPr marL="457200" lvl="0" indent="-311150" rtl="0">
                        <a:lnSpc>
                          <a:spcPct val="100000"/>
                        </a:lnSpc>
                        <a:spcBef>
                          <a:spcPts val="0"/>
                        </a:spcBef>
                        <a:spcAft>
                          <a:spcPts val="0"/>
                        </a:spcAft>
                        <a:buSzPct val="100000"/>
                        <a:buFont typeface="PT Sans Narrow"/>
                        <a:buChar char="●"/>
                      </a:pPr>
                      <a:r>
                        <a:rPr lang="en" sz="1300" dirty="0">
                          <a:solidFill>
                            <a:srgbClr val="352E23"/>
                          </a:solidFill>
                          <a:latin typeface="PT Sans Narrow"/>
                          <a:ea typeface="PT Sans Narrow"/>
                          <a:cs typeface="PT Sans Narrow"/>
                          <a:sym typeface="PT Sans Narrow"/>
                        </a:rPr>
                        <a:t>Transportation (solar cars, maglev, etc)</a:t>
                      </a:r>
                    </a:p>
                    <a:p>
                      <a:pPr lvl="0" rtl="0">
                        <a:lnSpc>
                          <a:spcPct val="115000"/>
                        </a:lnSpc>
                        <a:spcBef>
                          <a:spcPts val="0"/>
                        </a:spcBef>
                        <a:spcAft>
                          <a:spcPts val="1600"/>
                        </a:spcAft>
                        <a:buNone/>
                      </a:pPr>
                      <a:endParaRPr sz="1200" dirty="0">
                        <a:solidFill>
                          <a:srgbClr val="352E23"/>
                        </a:solidFill>
                        <a:latin typeface="PT Sans Narrow"/>
                        <a:ea typeface="PT Sans Narrow"/>
                        <a:cs typeface="PT Sans Narrow"/>
                        <a:sym typeface="PT Sans Narrow"/>
                      </a:endParaRPr>
                    </a:p>
                  </a:txBody>
                  <a:tcPr marL="91425" marR="91425" marT="91425" marB="91425"/>
                </a:tc>
              </a:tr>
            </a:tbl>
          </a:graphicData>
        </a:graphic>
      </p:graphicFrame>
      <p:sp>
        <p:nvSpPr>
          <p:cNvPr id="194" name="Shape 194"/>
          <p:cNvSpPr/>
          <p:nvPr/>
        </p:nvSpPr>
        <p:spPr>
          <a:xfrm>
            <a:off x="4012550" y="1893475"/>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5" name="Shape 195"/>
          <p:cNvSpPr/>
          <p:nvPr/>
        </p:nvSpPr>
        <p:spPr>
          <a:xfrm>
            <a:off x="4022395" y="3124669"/>
            <a:ext cx="606299" cy="40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12050" y="234650"/>
            <a:ext cx="8520599" cy="572699"/>
          </a:xfrm>
          <a:prstGeom prst="rect">
            <a:avLst/>
          </a:prstGeom>
        </p:spPr>
        <p:txBody>
          <a:bodyPr lIns="91425" tIns="91425" rIns="91425" bIns="91425" anchor="t" anchorCtr="0">
            <a:noAutofit/>
          </a:bodyPr>
          <a:lstStyle/>
          <a:p>
            <a:pPr>
              <a:spcBef>
                <a:spcPts val="0"/>
              </a:spcBef>
              <a:buNone/>
            </a:pPr>
            <a:r>
              <a:rPr lang="en"/>
              <a:t>Grade 8 Sample Activity</a:t>
            </a:r>
          </a:p>
        </p:txBody>
      </p:sp>
      <p:sp>
        <p:nvSpPr>
          <p:cNvPr id="201" name="Shape 201"/>
          <p:cNvSpPr txBox="1">
            <a:spLocks noGrp="1"/>
          </p:cNvSpPr>
          <p:nvPr>
            <p:ph type="body" idx="1"/>
          </p:nvPr>
        </p:nvSpPr>
        <p:spPr>
          <a:xfrm>
            <a:off x="591650" y="807350"/>
            <a:ext cx="4249499" cy="572699"/>
          </a:xfrm>
          <a:prstGeom prst="rect">
            <a:avLst/>
          </a:prstGeom>
        </p:spPr>
        <p:txBody>
          <a:bodyPr lIns="91425" tIns="91425" rIns="91425" bIns="91425" anchor="t" anchorCtr="0">
            <a:noAutofit/>
          </a:bodyPr>
          <a:lstStyle/>
          <a:p>
            <a:pPr lvl="0" rtl="0">
              <a:lnSpc>
                <a:spcPct val="108030"/>
              </a:lnSpc>
              <a:spcBef>
                <a:spcPts val="0"/>
              </a:spcBef>
              <a:spcAft>
                <a:spcPts val="0"/>
              </a:spcAft>
              <a:buNone/>
            </a:pPr>
            <a:r>
              <a:rPr lang="en"/>
              <a:t>Rube Goldberg Devices</a:t>
            </a:r>
          </a:p>
        </p:txBody>
      </p:sp>
      <p:pic>
        <p:nvPicPr>
          <p:cNvPr id="202" name="Shape 202">
            <a:hlinkClick r:id="rId3"/>
          </p:cNvPr>
          <p:cNvPicPr preferRelativeResize="0"/>
          <p:nvPr/>
        </p:nvPicPr>
        <p:blipFill>
          <a:blip r:embed="rId4">
            <a:alphaModFix/>
          </a:blip>
          <a:stretch>
            <a:fillRect/>
          </a:stretch>
        </p:blipFill>
        <p:spPr>
          <a:xfrm>
            <a:off x="4258876" y="535524"/>
            <a:ext cx="3197924" cy="3895525"/>
          </a:xfrm>
          <a:prstGeom prst="rect">
            <a:avLst/>
          </a:prstGeom>
          <a:noFill/>
          <a:ln>
            <a:noFill/>
          </a:ln>
        </p:spPr>
      </p:pic>
      <p:pic>
        <p:nvPicPr>
          <p:cNvPr id="203" name="Shape 203">
            <a:hlinkClick r:id="rId5"/>
          </p:cNvPr>
          <p:cNvPicPr preferRelativeResize="0"/>
          <p:nvPr/>
        </p:nvPicPr>
        <p:blipFill>
          <a:blip r:embed="rId6">
            <a:alphaModFix/>
          </a:blip>
          <a:stretch>
            <a:fillRect/>
          </a:stretch>
        </p:blipFill>
        <p:spPr>
          <a:xfrm>
            <a:off x="1666112" y="1248675"/>
            <a:ext cx="2100575" cy="33688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dirty="0"/>
              <a:t>How do we assess learning?</a:t>
            </a:r>
          </a:p>
        </p:txBody>
      </p:sp>
      <p:sp>
        <p:nvSpPr>
          <p:cNvPr id="209" name="Shape 209"/>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457200" lvl="0" indent="-228600" rtl="0">
              <a:spcBef>
                <a:spcPts val="0"/>
              </a:spcBef>
              <a:spcAft>
                <a:spcPts val="400"/>
              </a:spcAft>
            </a:pPr>
            <a:r>
              <a:rPr lang="en" dirty="0"/>
              <a:t>Design Process Rubrics</a:t>
            </a:r>
          </a:p>
          <a:p>
            <a:pPr marL="457200" lvl="0" indent="-228600" rtl="0">
              <a:spcBef>
                <a:spcPts val="0"/>
              </a:spcBef>
              <a:spcAft>
                <a:spcPts val="400"/>
              </a:spcAft>
            </a:pPr>
            <a:r>
              <a:rPr lang="en" dirty="0"/>
              <a:t>Completion of Portfolios</a:t>
            </a:r>
          </a:p>
          <a:p>
            <a:pPr marL="457200" lvl="0" indent="-228600" rtl="0">
              <a:spcBef>
                <a:spcPts val="0"/>
              </a:spcBef>
              <a:spcAft>
                <a:spcPts val="400"/>
              </a:spcAft>
            </a:pPr>
            <a:r>
              <a:rPr lang="en" dirty="0"/>
              <a:t>Claims, Evidence, Reasoning</a:t>
            </a:r>
          </a:p>
          <a:p>
            <a:pPr marL="457200" lvl="0" indent="-228600" rtl="0">
              <a:spcBef>
                <a:spcPts val="0"/>
              </a:spcBef>
              <a:spcAft>
                <a:spcPts val="400"/>
              </a:spcAft>
            </a:pPr>
            <a:r>
              <a:rPr lang="en" dirty="0"/>
              <a:t>Scientific Journaling</a:t>
            </a:r>
          </a:p>
          <a:p>
            <a:pPr marL="457200" lvl="0" indent="-228600" rtl="0">
              <a:spcBef>
                <a:spcPts val="0"/>
              </a:spcBef>
              <a:spcAft>
                <a:spcPts val="400"/>
              </a:spcAft>
            </a:pPr>
            <a:r>
              <a:rPr lang="en" dirty="0"/>
              <a:t>Technical Drawings</a:t>
            </a:r>
          </a:p>
          <a:p>
            <a:pPr marL="457200" lvl="0" indent="-228600" rtl="0">
              <a:spcBef>
                <a:spcPts val="0"/>
              </a:spcBef>
              <a:spcAft>
                <a:spcPts val="400"/>
              </a:spcAft>
            </a:pPr>
            <a:r>
              <a:rPr lang="en" dirty="0"/>
              <a:t>Self-evaluation and group assessments </a:t>
            </a:r>
          </a:p>
          <a:p>
            <a:pPr marL="457200" lvl="0" indent="-228600" rtl="0">
              <a:spcBef>
                <a:spcPts val="0"/>
              </a:spcBef>
              <a:spcAft>
                <a:spcPts val="400"/>
              </a:spcAft>
            </a:pPr>
            <a:r>
              <a:rPr lang="en" dirty="0"/>
              <a:t>Student Reflections</a:t>
            </a:r>
          </a:p>
          <a:p>
            <a:pPr marL="457200" lvl="0" indent="-228600" rtl="0">
              <a:spcBef>
                <a:spcPts val="0"/>
              </a:spcBef>
              <a:spcAft>
                <a:spcPts val="400"/>
              </a:spcAft>
            </a:pPr>
            <a:r>
              <a:rPr lang="en" dirty="0"/>
              <a:t>Blog/digital journals</a:t>
            </a:r>
          </a:p>
        </p:txBody>
      </p:sp>
      <p:pic>
        <p:nvPicPr>
          <p:cNvPr id="210" name="Shape 210"/>
          <p:cNvPicPr preferRelativeResize="0"/>
          <p:nvPr/>
        </p:nvPicPr>
        <p:blipFill>
          <a:blip r:embed="rId3">
            <a:alphaModFix/>
          </a:blip>
          <a:stretch>
            <a:fillRect/>
          </a:stretch>
        </p:blipFill>
        <p:spPr>
          <a:xfrm>
            <a:off x="5894275" y="588200"/>
            <a:ext cx="2269400" cy="40531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a:spcBef>
                <a:spcPts val="0"/>
              </a:spcBef>
              <a:buNone/>
            </a:pPr>
            <a:r>
              <a:rPr lang="en"/>
              <a:t>Thank You!</a:t>
            </a:r>
          </a:p>
        </p:txBody>
      </p:sp>
      <p:sp>
        <p:nvSpPr>
          <p:cNvPr id="216" name="Shape 216"/>
          <p:cNvSpPr txBox="1">
            <a:spLocks noGrp="1"/>
          </p:cNvSpPr>
          <p:nvPr>
            <p:ph type="subTitle" idx="1"/>
          </p:nvPr>
        </p:nvSpPr>
        <p:spPr>
          <a:xfrm>
            <a:off x="1860798" y="2697650"/>
            <a:ext cx="5789149" cy="792600"/>
          </a:xfrm>
          <a:prstGeom prst="rect">
            <a:avLst/>
          </a:prstGeom>
        </p:spPr>
        <p:txBody>
          <a:bodyPr lIns="91425" tIns="91425" rIns="91425" bIns="91425" anchor="t" anchorCtr="0">
            <a:noAutofit/>
          </a:bodyPr>
          <a:lstStyle/>
          <a:p>
            <a:pPr rtl="0">
              <a:spcBef>
                <a:spcPts val="0"/>
              </a:spcBef>
              <a:buNone/>
            </a:pPr>
            <a:r>
              <a:rPr lang="en" dirty="0"/>
              <a:t>With Special Thanks to our </a:t>
            </a:r>
          </a:p>
          <a:p>
            <a:pPr>
              <a:spcBef>
                <a:spcPts val="0"/>
              </a:spcBef>
              <a:buNone/>
            </a:pPr>
            <a:r>
              <a:rPr lang="en" dirty="0"/>
              <a:t>STEM Lab </a:t>
            </a:r>
            <a:r>
              <a:rPr lang="en" dirty="0" smtClean="0"/>
              <a:t>Teacher</a:t>
            </a:r>
            <a:r>
              <a:rPr lang="en-US" dirty="0" smtClean="0"/>
              <a:t>/ Curriculum Writer</a:t>
            </a:r>
            <a:r>
              <a:rPr lang="en" dirty="0" smtClean="0"/>
              <a:t>, </a:t>
            </a:r>
            <a:r>
              <a:rPr lang="en" dirty="0"/>
              <a:t>Ms. </a:t>
            </a:r>
            <a:r>
              <a:rPr lang="en-US" dirty="0" smtClean="0"/>
              <a:t>Eileen </a:t>
            </a:r>
            <a:r>
              <a:rPr lang="en" dirty="0" smtClean="0"/>
              <a:t>Antonison</a:t>
            </a:r>
            <a:endParaRPr lang="en" dirty="0"/>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What is STEM?</a:t>
            </a:r>
          </a:p>
        </p:txBody>
      </p:sp>
      <p:pic>
        <p:nvPicPr>
          <p:cNvPr id="69" name="Shape 69">
            <a:hlinkClick r:id="rId3"/>
          </p:cNvPr>
          <p:cNvPicPr preferRelativeResize="0"/>
          <p:nvPr/>
        </p:nvPicPr>
        <p:blipFill>
          <a:blip r:embed="rId4">
            <a:alphaModFix/>
          </a:blip>
          <a:stretch>
            <a:fillRect/>
          </a:stretch>
        </p:blipFill>
        <p:spPr>
          <a:xfrm>
            <a:off x="1083325" y="1072875"/>
            <a:ext cx="6598624" cy="37182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Mission</a:t>
            </a:r>
          </a:p>
        </p:txBody>
      </p:sp>
      <p:sp>
        <p:nvSpPr>
          <p:cNvPr id="75" name="Shape 75"/>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rtl="0">
              <a:spcBef>
                <a:spcPts val="0"/>
              </a:spcBef>
              <a:buNone/>
            </a:pPr>
            <a:r>
              <a:rPr lang="en"/>
              <a:t>Science Department Mission:</a:t>
            </a:r>
          </a:p>
          <a:p>
            <a:pPr rtl="0">
              <a:spcBef>
                <a:spcPts val="0"/>
              </a:spcBef>
              <a:spcAft>
                <a:spcPts val="0"/>
              </a:spcAft>
              <a:buNone/>
            </a:pPr>
            <a:r>
              <a:rPr lang="en" sz="1200">
                <a:solidFill>
                  <a:srgbClr val="000000"/>
                </a:solidFill>
              </a:rPr>
              <a:t>The Franklin Avenue Middle School Science department strives to create self-directed, enthusiastic, life-long learners.  The science team wants to create scientists that have a desire to solve problems, question ideas, and actively engage in scientific inquiry.</a:t>
            </a:r>
          </a:p>
          <a:p>
            <a:pPr rtl="0">
              <a:spcBef>
                <a:spcPts val="0"/>
              </a:spcBef>
              <a:spcAft>
                <a:spcPts val="0"/>
              </a:spcAft>
              <a:buNone/>
            </a:pPr>
            <a:endParaRPr sz="1050">
              <a:solidFill>
                <a:srgbClr val="000000"/>
              </a:solidFill>
            </a:endParaRPr>
          </a:p>
          <a:p>
            <a:pPr marL="457200" indent="0" rtl="0">
              <a:spcBef>
                <a:spcPts val="0"/>
              </a:spcBef>
              <a:buNone/>
            </a:pPr>
            <a:r>
              <a:rPr lang="en"/>
              <a:t>STEM Lab Mission:</a:t>
            </a:r>
          </a:p>
          <a:p>
            <a:pPr marL="457200" indent="0" rtl="0">
              <a:spcBef>
                <a:spcPts val="0"/>
              </a:spcBef>
              <a:spcAft>
                <a:spcPts val="0"/>
              </a:spcAft>
              <a:buNone/>
            </a:pPr>
            <a:r>
              <a:rPr lang="en" sz="1200">
                <a:solidFill>
                  <a:srgbClr val="000000"/>
                </a:solidFill>
              </a:rPr>
              <a:t>As an extension of the science department mission, the STEM Lab will provide Franklin Avenue Middle School students with opportunities to apply engineering and 21st century concepts and skills through collaborative, project-based learning experiences to enrich and extend the content of their core science courses.  These experiences evolve in real time along with research and discoveries in the Sciences.  </a:t>
            </a:r>
          </a:p>
          <a:p>
            <a:pPr rtl="0">
              <a:spcBef>
                <a:spcPts val="0"/>
              </a:spcBef>
              <a:spcAft>
                <a:spcPts val="0"/>
              </a:spcAft>
              <a:buNone/>
            </a:pPr>
            <a:endParaRPr sz="850">
              <a:solidFill>
                <a:srgbClr val="000000"/>
              </a:solidFill>
              <a:latin typeface="Arial"/>
              <a:ea typeface="Arial"/>
              <a:cs typeface="Arial"/>
              <a:sym typeface="Arial"/>
            </a:endParaRPr>
          </a:p>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Curricular Design and Standards</a:t>
            </a:r>
          </a:p>
        </p:txBody>
      </p:sp>
      <p:sp>
        <p:nvSpPr>
          <p:cNvPr id="81" name="Shape 81"/>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a:spcBef>
                <a:spcPts val="0"/>
              </a:spcBef>
              <a:buNone/>
            </a:pPr>
            <a:endParaRPr/>
          </a:p>
        </p:txBody>
      </p:sp>
      <p:sp>
        <p:nvSpPr>
          <p:cNvPr id="82" name="Shape 82"/>
          <p:cNvSpPr/>
          <p:nvPr/>
        </p:nvSpPr>
        <p:spPr>
          <a:xfrm>
            <a:off x="410300" y="1099050"/>
            <a:ext cx="8312700" cy="11892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1800" b="1">
                <a:latin typeface="Open Sans"/>
                <a:ea typeface="Open Sans"/>
                <a:cs typeface="Open Sans"/>
                <a:sym typeface="Open Sans"/>
              </a:rPr>
              <a:t>21st Century Skills and Engineering and Science Practices: </a:t>
            </a:r>
          </a:p>
          <a:p>
            <a:pPr algn="ctr">
              <a:spcBef>
                <a:spcPts val="0"/>
              </a:spcBef>
              <a:buNone/>
            </a:pPr>
            <a:r>
              <a:rPr lang="en" sz="1800">
                <a:latin typeface="Open Sans"/>
                <a:ea typeface="Open Sans"/>
                <a:cs typeface="Open Sans"/>
                <a:sym typeface="Open Sans"/>
              </a:rPr>
              <a:t>Collaboration, Creativity, Problem-Solving, Critical Thinking, Brainstorming</a:t>
            </a:r>
          </a:p>
        </p:txBody>
      </p:sp>
      <p:sp>
        <p:nvSpPr>
          <p:cNvPr id="83" name="Shape 83"/>
          <p:cNvSpPr/>
          <p:nvPr/>
        </p:nvSpPr>
        <p:spPr>
          <a:xfrm>
            <a:off x="1040425" y="2707100"/>
            <a:ext cx="1140300" cy="795300"/>
          </a:xfrm>
          <a:prstGeom prst="downArrow">
            <a:avLst>
              <a:gd name="adj1" fmla="val 50000"/>
              <a:gd name="adj2" fmla="val 50000"/>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4" name="Shape 84"/>
          <p:cNvSpPr/>
          <p:nvPr/>
        </p:nvSpPr>
        <p:spPr>
          <a:xfrm>
            <a:off x="6438900" y="2729875"/>
            <a:ext cx="1189200" cy="795300"/>
          </a:xfrm>
          <a:prstGeom prst="downArrow">
            <a:avLst>
              <a:gd name="adj1" fmla="val 50000"/>
              <a:gd name="adj2" fmla="val 50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5" name="Shape 85"/>
          <p:cNvSpPr/>
          <p:nvPr/>
        </p:nvSpPr>
        <p:spPr>
          <a:xfrm>
            <a:off x="3739672" y="2707100"/>
            <a:ext cx="1189200" cy="818100"/>
          </a:xfrm>
          <a:prstGeom prst="downArrow">
            <a:avLst>
              <a:gd name="adj1" fmla="val 50000"/>
              <a:gd name="adj2" fmla="val 50000"/>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6" name="Shape 86"/>
          <p:cNvSpPr/>
          <p:nvPr/>
        </p:nvSpPr>
        <p:spPr>
          <a:xfrm>
            <a:off x="410300" y="3560850"/>
            <a:ext cx="2432400" cy="1406699"/>
          </a:xfrm>
          <a:prstGeom prst="rect">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3000">
                <a:latin typeface="Open Sans"/>
                <a:ea typeface="Open Sans"/>
                <a:cs typeface="Open Sans"/>
                <a:sym typeface="Open Sans"/>
              </a:rPr>
              <a:t>MATH CONTENT</a:t>
            </a:r>
          </a:p>
        </p:txBody>
      </p:sp>
      <p:sp>
        <p:nvSpPr>
          <p:cNvPr id="87" name="Shape 87"/>
          <p:cNvSpPr/>
          <p:nvPr/>
        </p:nvSpPr>
        <p:spPr>
          <a:xfrm>
            <a:off x="3045475" y="3606500"/>
            <a:ext cx="2956200" cy="1406699"/>
          </a:xfrm>
          <a:prstGeom prst="rect">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3000">
                <a:latin typeface="Open Sans"/>
                <a:ea typeface="Open Sans"/>
                <a:cs typeface="Open Sans"/>
                <a:sym typeface="Open Sans"/>
              </a:rPr>
              <a:t>TECHNOLOGY</a:t>
            </a:r>
          </a:p>
          <a:p>
            <a:pPr algn="ctr">
              <a:spcBef>
                <a:spcPts val="0"/>
              </a:spcBef>
              <a:buNone/>
            </a:pPr>
            <a:r>
              <a:rPr lang="en" sz="3000">
                <a:latin typeface="Open Sans"/>
                <a:ea typeface="Open Sans"/>
                <a:cs typeface="Open Sans"/>
                <a:sym typeface="Open Sans"/>
              </a:rPr>
              <a:t>CONTENT</a:t>
            </a:r>
          </a:p>
        </p:txBody>
      </p:sp>
      <p:sp>
        <p:nvSpPr>
          <p:cNvPr id="88" name="Shape 88"/>
          <p:cNvSpPr/>
          <p:nvPr/>
        </p:nvSpPr>
        <p:spPr>
          <a:xfrm>
            <a:off x="6095850" y="3606500"/>
            <a:ext cx="2432400" cy="1406699"/>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3000">
                <a:latin typeface="Open Sans"/>
                <a:ea typeface="Open Sans"/>
                <a:cs typeface="Open Sans"/>
                <a:sym typeface="Open Sans"/>
              </a:rPr>
              <a:t>SCIENCE</a:t>
            </a:r>
          </a:p>
          <a:p>
            <a:pPr algn="ctr">
              <a:spcBef>
                <a:spcPts val="0"/>
              </a:spcBef>
              <a:buNone/>
            </a:pPr>
            <a:r>
              <a:rPr lang="en" sz="3000">
                <a:latin typeface="Open Sans"/>
                <a:ea typeface="Open Sans"/>
                <a:cs typeface="Open Sans"/>
                <a:sym typeface="Open Sans"/>
              </a:rPr>
              <a:t>CONTENT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Process to Inform Curriculum Design</a:t>
            </a:r>
          </a:p>
        </p:txBody>
      </p:sp>
      <p:sp>
        <p:nvSpPr>
          <p:cNvPr id="94" name="Shape 94"/>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rtl="0">
              <a:spcBef>
                <a:spcPts val="0"/>
              </a:spcBef>
              <a:spcAft>
                <a:spcPts val="400"/>
              </a:spcAft>
            </a:pPr>
            <a:r>
              <a:rPr lang="en" dirty="0"/>
              <a:t>Professional development, collaboration, and leadership:</a:t>
            </a:r>
          </a:p>
          <a:p>
            <a:pPr marL="514350" lvl="0" indent="-285750" rtl="0">
              <a:spcBef>
                <a:spcPts val="0"/>
              </a:spcBef>
              <a:spcAft>
                <a:spcPts val="400"/>
              </a:spcAft>
              <a:buFont typeface="Arial"/>
              <a:buChar char="•"/>
            </a:pPr>
            <a:r>
              <a:rPr lang="en" dirty="0"/>
              <a:t>College of New Jersey’s </a:t>
            </a:r>
            <a:r>
              <a:rPr lang="en" b="1" dirty="0"/>
              <a:t>“How to Create a Middle School STEM Course”</a:t>
            </a:r>
          </a:p>
          <a:p>
            <a:pPr marL="514350" lvl="0" indent="-285750" rtl="0">
              <a:spcBef>
                <a:spcPts val="0"/>
              </a:spcBef>
              <a:spcAft>
                <a:spcPts val="400"/>
              </a:spcAft>
              <a:buFont typeface="Arial"/>
              <a:buChar char="•"/>
            </a:pPr>
            <a:r>
              <a:rPr lang="en" dirty="0"/>
              <a:t>Penn State University’s: Center for Science and the Schools Grant to </a:t>
            </a:r>
            <a:r>
              <a:rPr lang="en" dirty="0" smtClean="0"/>
              <a:t>Eileen </a:t>
            </a:r>
            <a:r>
              <a:rPr lang="en" dirty="0"/>
              <a:t>Antonison: “</a:t>
            </a:r>
            <a:r>
              <a:rPr lang="en" b="1" dirty="0"/>
              <a:t>BBEP: NewBio Teacher Workshop”</a:t>
            </a:r>
          </a:p>
          <a:p>
            <a:pPr marL="514350" lvl="0" indent="-285750" rtl="0">
              <a:spcBef>
                <a:spcPts val="0"/>
              </a:spcBef>
              <a:spcAft>
                <a:spcPts val="400"/>
              </a:spcAft>
              <a:buFont typeface="Arial"/>
              <a:buChar char="•"/>
            </a:pPr>
            <a:r>
              <a:rPr lang="en" b="1" dirty="0"/>
              <a:t>New Jersey Astronomy Center for Education</a:t>
            </a:r>
          </a:p>
          <a:p>
            <a:pPr marL="514350" lvl="0" indent="-285750" rtl="0">
              <a:spcBef>
                <a:spcPts val="0"/>
              </a:spcBef>
              <a:spcAft>
                <a:spcPts val="400"/>
              </a:spcAft>
              <a:buFont typeface="Arial"/>
              <a:buChar char="•"/>
            </a:pPr>
            <a:r>
              <a:rPr lang="en" b="1" dirty="0"/>
              <a:t>Next Generation Science Standards</a:t>
            </a:r>
          </a:p>
          <a:p>
            <a:pPr marL="514350" lvl="0" indent="-285750" rtl="0">
              <a:spcBef>
                <a:spcPts val="0"/>
              </a:spcBef>
              <a:spcAft>
                <a:spcPts val="400"/>
              </a:spcAft>
              <a:buFont typeface="Arial"/>
              <a:buChar char="•"/>
            </a:pPr>
            <a:r>
              <a:rPr lang="en" b="1" dirty="0"/>
              <a:t>Common Core State Standards</a:t>
            </a:r>
          </a:p>
          <a:p>
            <a:pPr marL="228600" lvl="2">
              <a:spcAft>
                <a:spcPts val="400"/>
              </a:spcAft>
            </a:pPr>
            <a:r>
              <a:rPr lang="en" dirty="0"/>
              <a:t>and more!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b="1" dirty="0"/>
              <a:t>The STEM Curriculum </a:t>
            </a:r>
          </a:p>
        </p:txBody>
      </p:sp>
      <p:sp>
        <p:nvSpPr>
          <p:cNvPr id="100" name="Shape 100"/>
          <p:cNvSpPr txBox="1">
            <a:spLocks noGrp="1"/>
          </p:cNvSpPr>
          <p:nvPr>
            <p:ph type="body" idx="1"/>
          </p:nvPr>
        </p:nvSpPr>
        <p:spPr>
          <a:xfrm>
            <a:off x="4044450" y="1152475"/>
            <a:ext cx="4572000" cy="3416400"/>
          </a:xfrm>
          <a:prstGeom prst="rect">
            <a:avLst/>
          </a:prstGeom>
        </p:spPr>
        <p:txBody>
          <a:bodyPr lIns="91425" tIns="91425" rIns="91425" bIns="91425" anchor="t" anchorCtr="0">
            <a:noAutofit/>
          </a:bodyPr>
          <a:lstStyle/>
          <a:p>
            <a:pPr marL="571500" lvl="0" indent="-342900" rtl="0">
              <a:spcBef>
                <a:spcPts val="0"/>
              </a:spcBef>
              <a:spcAft>
                <a:spcPts val="400"/>
              </a:spcAft>
              <a:buSzPct val="100000"/>
              <a:buFont typeface="Arial"/>
              <a:buChar char="•"/>
            </a:pPr>
            <a:r>
              <a:rPr lang="en" sz="2200" dirty="0"/>
              <a:t>Created to supplement science content area learning through hands on projects </a:t>
            </a:r>
          </a:p>
          <a:p>
            <a:pPr marL="571500" lvl="0" indent="-342900" rtl="0">
              <a:spcBef>
                <a:spcPts val="0"/>
              </a:spcBef>
              <a:spcAft>
                <a:spcPts val="400"/>
              </a:spcAft>
              <a:buSzPct val="100000"/>
              <a:buFont typeface="Arial"/>
              <a:buChar char="•"/>
            </a:pPr>
            <a:r>
              <a:rPr lang="en" sz="2200" dirty="0"/>
              <a:t>Projects included may change as technology advances</a:t>
            </a:r>
          </a:p>
          <a:p>
            <a:pPr marL="571500" lvl="0" indent="-342900" rtl="0">
              <a:spcBef>
                <a:spcPts val="0"/>
              </a:spcBef>
              <a:spcAft>
                <a:spcPts val="400"/>
              </a:spcAft>
              <a:buSzPct val="100000"/>
              <a:buFont typeface="Arial"/>
              <a:buChar char="•"/>
            </a:pPr>
            <a:r>
              <a:rPr lang="en" sz="2200" dirty="0"/>
              <a:t>Science Curriculum in revision will also incorporate STEM</a:t>
            </a:r>
          </a:p>
          <a:p>
            <a:pPr lvl="0" rtl="0">
              <a:spcBef>
                <a:spcPts val="0"/>
              </a:spcBef>
              <a:buNone/>
            </a:pPr>
            <a:endParaRPr sz="2400" dirty="0"/>
          </a:p>
        </p:txBody>
      </p:sp>
      <p:pic>
        <p:nvPicPr>
          <p:cNvPr id="101" name="Shape 101"/>
          <p:cNvPicPr preferRelativeResize="0"/>
          <p:nvPr/>
        </p:nvPicPr>
        <p:blipFill>
          <a:blip r:embed="rId3">
            <a:alphaModFix/>
          </a:blip>
          <a:stretch>
            <a:fillRect/>
          </a:stretch>
        </p:blipFill>
        <p:spPr>
          <a:xfrm>
            <a:off x="734479" y="1152475"/>
            <a:ext cx="2741599" cy="310662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dirty="0"/>
              <a:t>How do we Introduce STEM Topics?</a:t>
            </a:r>
          </a:p>
        </p:txBody>
      </p:sp>
      <p:sp>
        <p:nvSpPr>
          <p:cNvPr id="107" name="Shape 107"/>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571500" lvl="0" indent="-342900" rtl="0">
              <a:spcBef>
                <a:spcPts val="0"/>
              </a:spcBef>
              <a:spcAft>
                <a:spcPts val="400"/>
              </a:spcAft>
              <a:buSzPct val="100000"/>
              <a:buFont typeface="Arial"/>
              <a:buChar char="•"/>
            </a:pPr>
            <a:r>
              <a:rPr lang="en" sz="2400" dirty="0"/>
              <a:t>Project Based Learning</a:t>
            </a:r>
          </a:p>
          <a:p>
            <a:pPr marL="571500" lvl="0" indent="-342900" rtl="0">
              <a:spcBef>
                <a:spcPts val="0"/>
              </a:spcBef>
              <a:spcAft>
                <a:spcPts val="400"/>
              </a:spcAft>
              <a:buSzPct val="100000"/>
              <a:buFont typeface="Arial"/>
              <a:buChar char="•"/>
            </a:pPr>
            <a:r>
              <a:rPr lang="en" sz="2400" dirty="0"/>
              <a:t>Interdisciplinary Approaches </a:t>
            </a:r>
          </a:p>
          <a:p>
            <a:pPr marL="1028700" lvl="1" indent="-342900" rtl="0">
              <a:spcBef>
                <a:spcPts val="0"/>
              </a:spcBef>
              <a:spcAft>
                <a:spcPts val="400"/>
              </a:spcAft>
              <a:buSzPct val="100000"/>
              <a:buFont typeface="Courier New"/>
              <a:buChar char="o"/>
            </a:pPr>
            <a:r>
              <a:rPr lang="en" sz="2400" dirty="0"/>
              <a:t>Incorporate Engineering Design</a:t>
            </a:r>
          </a:p>
          <a:p>
            <a:pPr marL="1028700" lvl="1" indent="-342900" rtl="0">
              <a:spcBef>
                <a:spcPts val="0"/>
              </a:spcBef>
              <a:spcAft>
                <a:spcPts val="400"/>
              </a:spcAft>
              <a:buSzPct val="100000"/>
              <a:buFont typeface="Courier New"/>
              <a:buChar char="o"/>
            </a:pPr>
            <a:r>
              <a:rPr lang="en" sz="2400" dirty="0"/>
              <a:t>Technical Reading and Writing</a:t>
            </a:r>
          </a:p>
          <a:p>
            <a:pPr marL="571500" lvl="0" indent="-342900" rtl="0">
              <a:spcBef>
                <a:spcPts val="0"/>
              </a:spcBef>
              <a:spcAft>
                <a:spcPts val="400"/>
              </a:spcAft>
              <a:buSzPct val="100000"/>
              <a:buFont typeface="Arial"/>
              <a:buChar char="•"/>
            </a:pPr>
            <a:r>
              <a:rPr lang="en" sz="2400" dirty="0"/>
              <a:t>Learning by Inquiry</a:t>
            </a:r>
          </a:p>
          <a:p>
            <a:pPr marL="571500" lvl="0" indent="-342900" rtl="0">
              <a:spcBef>
                <a:spcPts val="0"/>
              </a:spcBef>
              <a:spcAft>
                <a:spcPts val="400"/>
              </a:spcAft>
              <a:buSzPct val="100000"/>
              <a:buFont typeface="Arial"/>
              <a:buChar char="•"/>
            </a:pPr>
            <a:r>
              <a:rPr lang="en" sz="2400" dirty="0"/>
              <a:t>Promote Innovation</a:t>
            </a:r>
          </a:p>
        </p:txBody>
      </p:sp>
      <p:pic>
        <p:nvPicPr>
          <p:cNvPr id="108" name="Shape 108"/>
          <p:cNvPicPr preferRelativeResize="0"/>
          <p:nvPr/>
        </p:nvPicPr>
        <p:blipFill>
          <a:blip r:embed="rId3">
            <a:alphaModFix/>
          </a:blip>
          <a:stretch>
            <a:fillRect/>
          </a:stretch>
        </p:blipFill>
        <p:spPr>
          <a:xfrm>
            <a:off x="6546300" y="998825"/>
            <a:ext cx="2286000" cy="3048000"/>
          </a:xfrm>
          <a:prstGeom prst="rect">
            <a:avLst/>
          </a:prstGeom>
          <a:noFill/>
          <a:ln>
            <a:noFill/>
          </a:ln>
        </p:spPr>
      </p:pic>
      <p:sp>
        <p:nvSpPr>
          <p:cNvPr id="109" name="Shape 109"/>
          <p:cNvSpPr txBox="1"/>
          <p:nvPr/>
        </p:nvSpPr>
        <p:spPr>
          <a:xfrm>
            <a:off x="6598775" y="3429000"/>
            <a:ext cx="2286000" cy="400499"/>
          </a:xfrm>
          <a:prstGeom prst="rect">
            <a:avLst/>
          </a:prstGeom>
          <a:noFill/>
          <a:ln>
            <a:noFill/>
          </a:ln>
        </p:spPr>
        <p:txBody>
          <a:bodyPr lIns="91425" tIns="91425" rIns="91425" bIns="91425" anchor="t" anchorCtr="0">
            <a:noAutofit/>
          </a:bodyPr>
          <a:lstStyle/>
          <a:p>
            <a:pPr>
              <a:spcBef>
                <a:spcPts val="0"/>
              </a:spcBef>
              <a:buNone/>
            </a:pPr>
            <a:endParaRPr>
              <a:solidFill>
                <a:schemeClr val="lt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47550"/>
            <a:ext cx="8520599" cy="572699"/>
          </a:xfrm>
          <a:prstGeom prst="rect">
            <a:avLst/>
          </a:prstGeom>
        </p:spPr>
        <p:txBody>
          <a:bodyPr lIns="91425" tIns="91425" rIns="91425" bIns="91425" anchor="t" anchorCtr="0">
            <a:noAutofit/>
          </a:bodyPr>
          <a:lstStyle/>
          <a:p>
            <a:pPr>
              <a:spcBef>
                <a:spcPts val="0"/>
              </a:spcBef>
              <a:buNone/>
            </a:pPr>
            <a:r>
              <a:rPr lang="en"/>
              <a:t>Processes</a:t>
            </a:r>
          </a:p>
        </p:txBody>
      </p:sp>
      <p:sp>
        <p:nvSpPr>
          <p:cNvPr id="115" name="Shape 115"/>
          <p:cNvSpPr txBox="1">
            <a:spLocks noGrp="1"/>
          </p:cNvSpPr>
          <p:nvPr>
            <p:ph type="body" idx="1"/>
          </p:nvPr>
        </p:nvSpPr>
        <p:spPr>
          <a:xfrm>
            <a:off x="502200" y="1093850"/>
            <a:ext cx="3674099" cy="3416400"/>
          </a:xfrm>
          <a:prstGeom prst="rect">
            <a:avLst/>
          </a:prstGeom>
        </p:spPr>
        <p:txBody>
          <a:bodyPr lIns="91425" tIns="91425" rIns="91425" bIns="91425" anchor="t" anchorCtr="0">
            <a:noAutofit/>
          </a:bodyPr>
          <a:lstStyle/>
          <a:p>
            <a:pPr>
              <a:spcBef>
                <a:spcPts val="0"/>
              </a:spcBef>
              <a:buNone/>
            </a:pPr>
            <a:r>
              <a:rPr lang="en"/>
              <a:t>Franklin Lakes Science teachers developed this engineering design process.  The process will be applied in all STEM content areas to organize thinking about engineering design and the scientific method, and to facilitate project completion. </a:t>
            </a:r>
          </a:p>
        </p:txBody>
      </p:sp>
      <p:pic>
        <p:nvPicPr>
          <p:cNvPr id="116" name="Shape 116"/>
          <p:cNvPicPr preferRelativeResize="0"/>
          <p:nvPr/>
        </p:nvPicPr>
        <p:blipFill>
          <a:blip r:embed="rId3">
            <a:alphaModFix/>
          </a:blip>
          <a:stretch>
            <a:fillRect/>
          </a:stretch>
        </p:blipFill>
        <p:spPr>
          <a:xfrm>
            <a:off x="4281050" y="347550"/>
            <a:ext cx="4195125" cy="466407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a:spcBef>
                <a:spcPts val="0"/>
              </a:spcBef>
              <a:buNone/>
            </a:pPr>
            <a:r>
              <a:rPr lang="en"/>
              <a:t>The STEM Lab- Before</a:t>
            </a:r>
          </a:p>
        </p:txBody>
      </p:sp>
      <p:sp>
        <p:nvSpPr>
          <p:cNvPr id="122" name="Shape 122"/>
          <p:cNvSpPr txBox="1"/>
          <p:nvPr/>
        </p:nvSpPr>
        <p:spPr>
          <a:xfrm>
            <a:off x="7548250" y="343525"/>
            <a:ext cx="1488599" cy="1603199"/>
          </a:xfrm>
          <a:prstGeom prst="rect">
            <a:avLst/>
          </a:prstGeom>
          <a:noFill/>
          <a:ln>
            <a:noFill/>
          </a:ln>
        </p:spPr>
        <p:txBody>
          <a:bodyPr lIns="91425" tIns="91425" rIns="91425" bIns="91425" anchor="t" anchorCtr="0">
            <a:noAutofit/>
          </a:bodyPr>
          <a:lstStyle/>
          <a:p>
            <a:pPr>
              <a:spcBef>
                <a:spcPts val="0"/>
              </a:spcBef>
              <a:buNone/>
            </a:pPr>
            <a:endParaRPr/>
          </a:p>
        </p:txBody>
      </p:sp>
      <p:pic>
        <p:nvPicPr>
          <p:cNvPr id="123" name="Shape 123"/>
          <p:cNvPicPr preferRelativeResize="0"/>
          <p:nvPr/>
        </p:nvPicPr>
        <p:blipFill>
          <a:blip r:embed="rId3">
            <a:alphaModFix/>
          </a:blip>
          <a:stretch>
            <a:fillRect/>
          </a:stretch>
        </p:blipFill>
        <p:spPr>
          <a:xfrm>
            <a:off x="3118350" y="2667300"/>
            <a:ext cx="3048000" cy="2286000"/>
          </a:xfrm>
          <a:prstGeom prst="rect">
            <a:avLst/>
          </a:prstGeom>
          <a:noFill/>
          <a:ln>
            <a:noFill/>
          </a:ln>
        </p:spPr>
      </p:pic>
      <p:pic>
        <p:nvPicPr>
          <p:cNvPr id="124" name="Shape 124"/>
          <p:cNvPicPr preferRelativeResize="0"/>
          <p:nvPr/>
        </p:nvPicPr>
        <p:blipFill>
          <a:blip r:embed="rId4">
            <a:alphaModFix/>
          </a:blip>
          <a:stretch>
            <a:fillRect/>
          </a:stretch>
        </p:blipFill>
        <p:spPr>
          <a:xfrm>
            <a:off x="311700" y="1112000"/>
            <a:ext cx="3205224" cy="2403925"/>
          </a:xfrm>
          <a:prstGeom prst="rect">
            <a:avLst/>
          </a:prstGeom>
          <a:noFill/>
          <a:ln>
            <a:noFill/>
          </a:ln>
        </p:spPr>
      </p:pic>
      <p:pic>
        <p:nvPicPr>
          <p:cNvPr id="125" name="Shape 125"/>
          <p:cNvPicPr preferRelativeResize="0"/>
          <p:nvPr/>
        </p:nvPicPr>
        <p:blipFill>
          <a:blip r:embed="rId5">
            <a:alphaModFix/>
          </a:blip>
          <a:stretch>
            <a:fillRect/>
          </a:stretch>
        </p:blipFill>
        <p:spPr>
          <a:xfrm>
            <a:off x="5458650" y="816800"/>
            <a:ext cx="3148149" cy="23611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1172</Words>
  <Application>Microsoft Macintosh PowerPoint</Application>
  <PresentationFormat>On-screen Show (16:9)</PresentationFormat>
  <Paragraphs>155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PT Sans Narrow</vt:lpstr>
      <vt:lpstr>Open Sans</vt:lpstr>
      <vt:lpstr>tropic</vt:lpstr>
      <vt:lpstr>STEM Lab</vt:lpstr>
      <vt:lpstr>What is STEM?</vt:lpstr>
      <vt:lpstr>Mission</vt:lpstr>
      <vt:lpstr>Curricular Design and Standards</vt:lpstr>
      <vt:lpstr>Process to Inform Curriculum Design</vt:lpstr>
      <vt:lpstr>The STEM Curriculum </vt:lpstr>
      <vt:lpstr>How do we Introduce STEM Topics?</vt:lpstr>
      <vt:lpstr>Processes</vt:lpstr>
      <vt:lpstr>The STEM Lab- Before</vt:lpstr>
      <vt:lpstr>STEM Lab-After!</vt:lpstr>
      <vt:lpstr>STEM Stations</vt:lpstr>
      <vt:lpstr>Grade 6: Science-STEM</vt:lpstr>
      <vt:lpstr>Grade 6 Sample Activity</vt:lpstr>
      <vt:lpstr>Grade 7: Science-STEM</vt:lpstr>
      <vt:lpstr>Grade 7 Sample Activity</vt:lpstr>
      <vt:lpstr>Grade 8: Science-STEM</vt:lpstr>
      <vt:lpstr>Grade 8 Sample Activity</vt:lpstr>
      <vt:lpstr>How do we assess learning?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Lab</dc:title>
  <cp:lastModifiedBy>IT Department</cp:lastModifiedBy>
  <cp:revision>1</cp:revision>
  <dcterms:modified xsi:type="dcterms:W3CDTF">2015-11-10T19:21:47Z</dcterms:modified>
</cp:coreProperties>
</file>